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22.xml" ContentType="application/vnd.openxmlformats-officedocument.presentationml.notesSlide+xml"/>
  <Override PartName="/ppt/notesSlides/notesSlide36.xml" ContentType="application/vnd.openxmlformats-officedocument.presentationml.notesSlide+xml"/>
  <Override PartName="/ppt/notesSlides/notesSlide9.xml" ContentType="application/vnd.openxmlformats-officedocument.presentationml.notesSlide+xml"/>
  <Override PartName="/ppt/notesSlides/notesSlide3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16.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6"/>
  </p:notesMasterIdLst>
  <p:sldIdLst>
    <p:sldId id="295" r:id="rId2"/>
    <p:sldId id="335" r:id="rId3"/>
    <p:sldId id="356" r:id="rId4"/>
    <p:sldId id="357" r:id="rId5"/>
    <p:sldId id="385" r:id="rId6"/>
    <p:sldId id="267" r:id="rId7"/>
    <p:sldId id="261" r:id="rId8"/>
    <p:sldId id="264" r:id="rId9"/>
    <p:sldId id="266" r:id="rId10"/>
    <p:sldId id="260" r:id="rId11"/>
    <p:sldId id="265" r:id="rId12"/>
    <p:sldId id="395" r:id="rId13"/>
    <p:sldId id="396" r:id="rId14"/>
    <p:sldId id="397" r:id="rId15"/>
    <p:sldId id="398" r:id="rId16"/>
    <p:sldId id="380" r:id="rId17"/>
    <p:sldId id="390" r:id="rId18"/>
    <p:sldId id="392" r:id="rId19"/>
    <p:sldId id="323" r:id="rId20"/>
    <p:sldId id="399" r:id="rId21"/>
    <p:sldId id="389" r:id="rId22"/>
    <p:sldId id="339" r:id="rId23"/>
    <p:sldId id="318" r:id="rId24"/>
    <p:sldId id="381" r:id="rId25"/>
    <p:sldId id="375" r:id="rId26"/>
    <p:sldId id="362" r:id="rId27"/>
    <p:sldId id="363" r:id="rId28"/>
    <p:sldId id="364" r:id="rId29"/>
    <p:sldId id="262" r:id="rId30"/>
    <p:sldId id="359" r:id="rId31"/>
    <p:sldId id="374" r:id="rId32"/>
    <p:sldId id="387" r:id="rId33"/>
    <p:sldId id="393" r:id="rId34"/>
    <p:sldId id="384" r:id="rId35"/>
    <p:sldId id="355" r:id="rId36"/>
    <p:sldId id="368" r:id="rId37"/>
    <p:sldId id="369" r:id="rId38"/>
    <p:sldId id="367" r:id="rId39"/>
    <p:sldId id="372" r:id="rId40"/>
    <p:sldId id="336" r:id="rId41"/>
    <p:sldId id="383" r:id="rId42"/>
    <p:sldId id="322" r:id="rId43"/>
    <p:sldId id="361" r:id="rId44"/>
    <p:sldId id="388" r:id="rId45"/>
  </p:sldIdLst>
  <p:sldSz cx="10080625" cy="7559675"/>
  <p:notesSz cx="7559675" cy="10691813"/>
  <p:defaultTextStyle>
    <a:defPPr>
      <a:defRPr lang="en-GB"/>
    </a:defPPr>
    <a:lvl1pPr algn="l" defTabSz="449263" rtl="0" fontAlgn="base" hangingPunct="0">
      <a:spcBef>
        <a:spcPct val="0"/>
      </a:spcBef>
      <a:spcAft>
        <a:spcPct val="0"/>
      </a:spcAft>
      <a:buClr>
        <a:srgbClr val="000000"/>
      </a:buClr>
      <a:buSzPct val="100000"/>
      <a:buFont typeface="Times New Roman" pitchFamily="18" charset="0"/>
      <a:defRPr kern="1200">
        <a:solidFill>
          <a:schemeClr val="tx1"/>
        </a:solidFill>
        <a:latin typeface="Meta-Light" pitchFamily="2" charset="0"/>
        <a:ea typeface="+mn-ea"/>
        <a:cs typeface="Arial" charset="0"/>
      </a:defRPr>
    </a:lvl1pPr>
    <a:lvl2pPr marL="742950" indent="-285750" algn="l" defTabSz="449263" rtl="0" fontAlgn="base" hangingPunct="0">
      <a:spcBef>
        <a:spcPct val="0"/>
      </a:spcBef>
      <a:spcAft>
        <a:spcPct val="0"/>
      </a:spcAft>
      <a:buClr>
        <a:srgbClr val="000000"/>
      </a:buClr>
      <a:buSzPct val="100000"/>
      <a:buFont typeface="Times New Roman" pitchFamily="18" charset="0"/>
      <a:defRPr kern="1200">
        <a:solidFill>
          <a:schemeClr val="tx1"/>
        </a:solidFill>
        <a:latin typeface="Meta-Light" pitchFamily="2" charset="0"/>
        <a:ea typeface="+mn-ea"/>
        <a:cs typeface="Arial" charset="0"/>
      </a:defRPr>
    </a:lvl2pPr>
    <a:lvl3pPr marL="1143000" indent="-228600" algn="l" defTabSz="449263" rtl="0" fontAlgn="base" hangingPunct="0">
      <a:spcBef>
        <a:spcPct val="0"/>
      </a:spcBef>
      <a:spcAft>
        <a:spcPct val="0"/>
      </a:spcAft>
      <a:buClr>
        <a:srgbClr val="000000"/>
      </a:buClr>
      <a:buSzPct val="100000"/>
      <a:buFont typeface="Times New Roman" pitchFamily="18" charset="0"/>
      <a:defRPr kern="1200">
        <a:solidFill>
          <a:schemeClr val="tx1"/>
        </a:solidFill>
        <a:latin typeface="Meta-Light" pitchFamily="2" charset="0"/>
        <a:ea typeface="+mn-ea"/>
        <a:cs typeface="Arial" charset="0"/>
      </a:defRPr>
    </a:lvl3pPr>
    <a:lvl4pPr marL="1600200" indent="-228600" algn="l" defTabSz="449263" rtl="0" fontAlgn="base" hangingPunct="0">
      <a:spcBef>
        <a:spcPct val="0"/>
      </a:spcBef>
      <a:spcAft>
        <a:spcPct val="0"/>
      </a:spcAft>
      <a:buClr>
        <a:srgbClr val="000000"/>
      </a:buClr>
      <a:buSzPct val="100000"/>
      <a:buFont typeface="Times New Roman" pitchFamily="18" charset="0"/>
      <a:defRPr kern="1200">
        <a:solidFill>
          <a:schemeClr val="tx1"/>
        </a:solidFill>
        <a:latin typeface="Meta-Light" pitchFamily="2" charset="0"/>
        <a:ea typeface="+mn-ea"/>
        <a:cs typeface="Arial" charset="0"/>
      </a:defRPr>
    </a:lvl4pPr>
    <a:lvl5pPr marL="2057400" indent="-228600" algn="l" defTabSz="449263" rtl="0" fontAlgn="base" hangingPunct="0">
      <a:spcBef>
        <a:spcPct val="0"/>
      </a:spcBef>
      <a:spcAft>
        <a:spcPct val="0"/>
      </a:spcAft>
      <a:buClr>
        <a:srgbClr val="000000"/>
      </a:buClr>
      <a:buSzPct val="100000"/>
      <a:buFont typeface="Times New Roman" pitchFamily="18" charset="0"/>
      <a:defRPr kern="1200">
        <a:solidFill>
          <a:schemeClr val="tx1"/>
        </a:solidFill>
        <a:latin typeface="Meta-Light" pitchFamily="2" charset="0"/>
        <a:ea typeface="+mn-ea"/>
        <a:cs typeface="Arial" charset="0"/>
      </a:defRPr>
    </a:lvl5pPr>
    <a:lvl6pPr marL="2286000" algn="l" defTabSz="914400" rtl="0" eaLnBrk="1" latinLnBrk="0" hangingPunct="1">
      <a:defRPr kern="1200">
        <a:solidFill>
          <a:schemeClr val="tx1"/>
        </a:solidFill>
        <a:latin typeface="Meta-Light" pitchFamily="2" charset="0"/>
        <a:ea typeface="+mn-ea"/>
        <a:cs typeface="Arial" charset="0"/>
      </a:defRPr>
    </a:lvl6pPr>
    <a:lvl7pPr marL="2743200" algn="l" defTabSz="914400" rtl="0" eaLnBrk="1" latinLnBrk="0" hangingPunct="1">
      <a:defRPr kern="1200">
        <a:solidFill>
          <a:schemeClr val="tx1"/>
        </a:solidFill>
        <a:latin typeface="Meta-Light" pitchFamily="2" charset="0"/>
        <a:ea typeface="+mn-ea"/>
        <a:cs typeface="Arial" charset="0"/>
      </a:defRPr>
    </a:lvl7pPr>
    <a:lvl8pPr marL="3200400" algn="l" defTabSz="914400" rtl="0" eaLnBrk="1" latinLnBrk="0" hangingPunct="1">
      <a:defRPr kern="1200">
        <a:solidFill>
          <a:schemeClr val="tx1"/>
        </a:solidFill>
        <a:latin typeface="Meta-Light" pitchFamily="2" charset="0"/>
        <a:ea typeface="+mn-ea"/>
        <a:cs typeface="Arial" charset="0"/>
      </a:defRPr>
    </a:lvl8pPr>
    <a:lvl9pPr marL="3657600" algn="l" defTabSz="914400" rtl="0" eaLnBrk="1" latinLnBrk="0" hangingPunct="1">
      <a:defRPr kern="1200">
        <a:solidFill>
          <a:schemeClr val="tx1"/>
        </a:solidFill>
        <a:latin typeface="Meta-Light" pitchFamily="2" charset="0"/>
        <a:ea typeface="+mn-ea"/>
        <a:cs typeface="Arial" charset="0"/>
      </a:defRPr>
    </a:lvl9pPr>
  </p:defaultTextStyle>
  <p:extLst>
    <p:ext uri="{EFAFB233-063F-42B5-8137-9DF3F51BA10A}">
      <p15:sldGuideLst xmlns:p15="http://schemas.microsoft.com/office/powerpoint/2012/main">
        <p15:guide id="1" orient="horz" pos="1927" userDrawn="1">
          <p15:clr>
            <a:srgbClr val="A4A3A4"/>
          </p15:clr>
        </p15:guide>
        <p15:guide id="2" pos="3175" userDrawn="1">
          <p15:clr>
            <a:srgbClr val="A4A3A4"/>
          </p15:clr>
        </p15:guide>
        <p15:guide id="3" orient="horz" pos="2381" userDrawn="1">
          <p15:clr>
            <a:srgbClr val="A4A3A4"/>
          </p15:clr>
        </p15:guide>
        <p15:guide id="4" orient="horz" pos="56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200"/>
    <a:srgbClr val="FFFF00"/>
    <a:srgbClr val="4E95C4"/>
    <a:srgbClr val="0066FF"/>
    <a:srgbClr val="FFCC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387" autoAdjust="0"/>
  </p:normalViewPr>
  <p:slideViewPr>
    <p:cSldViewPr>
      <p:cViewPr varScale="1">
        <p:scale>
          <a:sx n="89" d="100"/>
          <a:sy n="89" d="100"/>
        </p:scale>
        <p:origin x="1470" y="96"/>
      </p:cViewPr>
      <p:guideLst>
        <p:guide orient="horz" pos="1927"/>
        <p:guide pos="3175"/>
        <p:guide orient="horz" pos="2381"/>
        <p:guide orient="horz" pos="567"/>
      </p:guideLst>
    </p:cSldViewPr>
  </p:slideViewPr>
  <p:outlineViewPr>
    <p:cViewPr varScale="1">
      <p:scale>
        <a:sx n="170" d="200"/>
        <a:sy n="170" d="200"/>
      </p:scale>
      <p:origin x="0" y="-36580"/>
    </p:cViewPr>
  </p:outlineViewPr>
  <p:notesTextViewPr>
    <p:cViewPr>
      <p:scale>
        <a:sx n="100" d="100"/>
        <a:sy n="100" d="100"/>
      </p:scale>
      <p:origin x="0" y="0"/>
    </p:cViewPr>
  </p:notesTextViewPr>
  <p:sorterViewPr>
    <p:cViewPr>
      <p:scale>
        <a:sx n="100" d="100"/>
        <a:sy n="100" d="100"/>
      </p:scale>
      <p:origin x="0" y="-10616"/>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
          <p:cNvSpPr>
            <a:spLocks noGrp="1" noRot="1" noChangeAspect="1" noChangeArrowheads="1"/>
          </p:cNvSpPr>
          <p:nvPr>
            <p:ph type="sldImg"/>
          </p:nvPr>
        </p:nvSpPr>
        <p:spPr bwMode="auto">
          <a:xfrm>
            <a:off x="1108075" y="812800"/>
            <a:ext cx="5340350" cy="4006850"/>
          </a:xfrm>
          <a:prstGeom prst="rect">
            <a:avLst/>
          </a:prstGeom>
          <a:noFill/>
          <a:ln w="9525">
            <a:noFill/>
            <a:round/>
            <a:headEnd/>
            <a:tailEnd/>
          </a:ln>
        </p:spPr>
      </p:sp>
      <p:sp>
        <p:nvSpPr>
          <p:cNvPr id="2050" name="Rectangle 2"/>
          <p:cNvSpPr>
            <a:spLocks noGrp="1" noChangeArrowheads="1"/>
          </p:cNvSpPr>
          <p:nvPr>
            <p:ph type="body"/>
          </p:nvPr>
        </p:nvSpPr>
        <p:spPr bwMode="auto">
          <a:xfrm>
            <a:off x="755650" y="5078413"/>
            <a:ext cx="6046788" cy="48101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de-DE" noProof="0"/>
          </a:p>
        </p:txBody>
      </p:sp>
      <p:sp>
        <p:nvSpPr>
          <p:cNvPr id="2051" name="Rectangle 3"/>
          <p:cNvSpPr>
            <a:spLocks noGrp="1" noChangeArrowheads="1"/>
          </p:cNvSpPr>
          <p:nvPr>
            <p:ph type="hdr"/>
          </p:nvPr>
        </p:nvSpPr>
        <p:spPr bwMode="auto">
          <a:xfrm>
            <a:off x="0" y="0"/>
            <a:ext cx="3279775"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Font typeface="Times New Roman" pitchFamily="16" charset="0"/>
              <a:buNone/>
              <a:tabLst>
                <a:tab pos="723900" algn="l"/>
                <a:tab pos="1447800" algn="l"/>
                <a:tab pos="2171700" algn="l"/>
                <a:tab pos="2895600" algn="l"/>
              </a:tabLst>
              <a:defRPr sz="1400">
                <a:solidFill>
                  <a:srgbClr val="000000"/>
                </a:solidFill>
                <a:latin typeface="Meta-Light" pitchFamily="32" charset="0"/>
              </a:defRPr>
            </a:lvl1pPr>
          </a:lstStyle>
          <a:p>
            <a:pPr>
              <a:defRPr/>
            </a:pPr>
            <a:endParaRPr lang="de-DE"/>
          </a:p>
        </p:txBody>
      </p:sp>
      <p:sp>
        <p:nvSpPr>
          <p:cNvPr id="2052" name="Rectangle 4"/>
          <p:cNvSpPr>
            <a:spLocks noGrp="1" noChangeArrowheads="1"/>
          </p:cNvSpPr>
          <p:nvPr>
            <p:ph type="dt"/>
          </p:nvPr>
        </p:nvSpPr>
        <p:spPr bwMode="auto">
          <a:xfrm>
            <a:off x="4278313" y="0"/>
            <a:ext cx="3279775"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itchFamily="16" charset="0"/>
              <a:buNone/>
              <a:tabLst>
                <a:tab pos="723900" algn="l"/>
                <a:tab pos="1447800" algn="l"/>
                <a:tab pos="2171700" algn="l"/>
                <a:tab pos="2895600" algn="l"/>
              </a:tabLst>
              <a:defRPr sz="1400">
                <a:solidFill>
                  <a:srgbClr val="000000"/>
                </a:solidFill>
                <a:latin typeface="Meta-Light" pitchFamily="32" charset="0"/>
              </a:defRPr>
            </a:lvl1pPr>
          </a:lstStyle>
          <a:p>
            <a:pPr>
              <a:defRPr/>
            </a:pPr>
            <a:endParaRPr lang="de-DE"/>
          </a:p>
        </p:txBody>
      </p:sp>
      <p:sp>
        <p:nvSpPr>
          <p:cNvPr id="2053" name="Rectangle 5"/>
          <p:cNvSpPr>
            <a:spLocks noGrp="1" noChangeArrowheads="1"/>
          </p:cNvSpPr>
          <p:nvPr>
            <p:ph type="ftr"/>
          </p:nvPr>
        </p:nvSpPr>
        <p:spPr bwMode="auto">
          <a:xfrm>
            <a:off x="0" y="10156825"/>
            <a:ext cx="3279775"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buFont typeface="Times New Roman" pitchFamily="16" charset="0"/>
              <a:buNone/>
              <a:tabLst>
                <a:tab pos="723900" algn="l"/>
                <a:tab pos="1447800" algn="l"/>
                <a:tab pos="2171700" algn="l"/>
                <a:tab pos="2895600" algn="l"/>
              </a:tabLst>
              <a:defRPr sz="1400">
                <a:solidFill>
                  <a:srgbClr val="000000"/>
                </a:solidFill>
                <a:latin typeface="Meta-Light" pitchFamily="32" charset="0"/>
              </a:defRPr>
            </a:lvl1pPr>
          </a:lstStyle>
          <a:p>
            <a:pPr>
              <a:defRPr/>
            </a:pPr>
            <a:endParaRPr lang="de-DE"/>
          </a:p>
        </p:txBody>
      </p:sp>
      <p:sp>
        <p:nvSpPr>
          <p:cNvPr id="2054" name="Rectangle 6"/>
          <p:cNvSpPr>
            <a:spLocks noGrp="1" noChangeArrowheads="1"/>
          </p:cNvSpPr>
          <p:nvPr>
            <p:ph type="sldNum"/>
          </p:nvPr>
        </p:nvSpPr>
        <p:spPr bwMode="auto">
          <a:xfrm>
            <a:off x="4278313" y="10156825"/>
            <a:ext cx="3279775"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buFont typeface="Times New Roman" pitchFamily="16" charset="0"/>
              <a:buNone/>
              <a:tabLst>
                <a:tab pos="723900" algn="l"/>
                <a:tab pos="1447800" algn="l"/>
                <a:tab pos="2171700" algn="l"/>
                <a:tab pos="2895600" algn="l"/>
              </a:tabLst>
              <a:defRPr sz="1400">
                <a:solidFill>
                  <a:srgbClr val="000000"/>
                </a:solidFill>
                <a:latin typeface="Meta-Light" pitchFamily="32" charset="0"/>
              </a:defRPr>
            </a:lvl1pPr>
          </a:lstStyle>
          <a:p>
            <a:pPr>
              <a:defRPr/>
            </a:pPr>
            <a:fld id="{381D9ADD-F8C2-4EF8-89EC-CAC734294371}" type="slidenum">
              <a:rPr lang="de-DE"/>
              <a:pPr>
                <a:defRPr/>
              </a:pPr>
              <a:t>‹Nr.›</a:t>
            </a:fld>
            <a:endParaRPr lang="de-DE"/>
          </a:p>
        </p:txBody>
      </p:sp>
    </p:spTree>
    <p:extLst>
      <p:ext uri="{BB962C8B-B14F-4D97-AF65-F5344CB8AC3E}">
        <p14:creationId xmlns:p14="http://schemas.microsoft.com/office/powerpoint/2010/main" val="2556321689"/>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andjugend.bayern/"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www.elj.de/" TargetMode="External"/><Relationship Id="rId4" Type="http://schemas.openxmlformats.org/officeDocument/2006/relationships/hyperlink" Target="https://www.kljb-bayern.de/"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jungbauernkalender.d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1. Interesse wecken </a:t>
            </a:r>
          </a:p>
          <a:p>
            <a:r>
              <a:rPr lang="de-DE" dirty="0"/>
              <a:t>Ein Landjugend Erlebnis erzählen! Überleitung zum Spinnennetz – deutlich machen was Landjugend ausmacht …</a:t>
            </a:r>
          </a:p>
          <a:p>
            <a:endParaRPr lang="de-DE" dirty="0"/>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de-DE" sz="1200" dirty="0">
                <a:latin typeface="Times New Roman" panose="02020603050405020304" pitchFamily="18" charset="0"/>
                <a:cs typeface="Times New Roman" panose="02020603050405020304" pitchFamily="18" charset="0"/>
              </a:rPr>
              <a:t>Bayerische Jungbauernschaft 1953</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2</a:t>
            </a:fld>
            <a:endParaRPr lang="de-DE"/>
          </a:p>
        </p:txBody>
      </p:sp>
    </p:spTree>
    <p:extLst>
      <p:ext uri="{BB962C8B-B14F-4D97-AF65-F5344CB8AC3E}">
        <p14:creationId xmlns:p14="http://schemas.microsoft.com/office/powerpoint/2010/main" val="1608970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Oberpfalz</a:t>
            </a:r>
          </a:p>
          <a:p>
            <a:r>
              <a:rPr lang="de-DE" dirty="0"/>
              <a:t>Bezirksversammlung 2020</a:t>
            </a:r>
          </a:p>
          <a:p>
            <a:r>
              <a:rPr lang="de-DE" dirty="0"/>
              <a:t>Virtueller </a:t>
            </a:r>
            <a:r>
              <a:rPr lang="de-DE" dirty="0" err="1"/>
              <a:t>Feldtag</a:t>
            </a:r>
            <a:r>
              <a:rPr lang="de-DE" dirty="0"/>
              <a:t> 2020</a:t>
            </a:r>
          </a:p>
          <a:p>
            <a:r>
              <a:rPr lang="de-DE" dirty="0"/>
              <a:t>Baumpflanzaktion</a:t>
            </a:r>
          </a:p>
          <a:p>
            <a:r>
              <a:rPr lang="de-DE" dirty="0" err="1"/>
              <a:t>Zoiglabend</a:t>
            </a:r>
            <a:r>
              <a:rPr lang="de-DE" dirty="0"/>
              <a:t> 2019</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14</a:t>
            </a:fld>
            <a:endParaRPr lang="de-DE"/>
          </a:p>
        </p:txBody>
      </p:sp>
    </p:spTree>
    <p:extLst>
      <p:ext uri="{BB962C8B-B14F-4D97-AF65-F5344CB8AC3E}">
        <p14:creationId xmlns:p14="http://schemas.microsoft.com/office/powerpoint/2010/main" val="4228646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Unterfranken</a:t>
            </a:r>
          </a:p>
          <a:p>
            <a:r>
              <a:rPr lang="de-DE" dirty="0"/>
              <a:t>Lehrfahrt John Deere</a:t>
            </a:r>
          </a:p>
          <a:p>
            <a:r>
              <a:rPr lang="de-DE" dirty="0"/>
              <a:t>Milchstand Fendt-</a:t>
            </a:r>
            <a:r>
              <a:rPr lang="de-DE" dirty="0" err="1"/>
              <a:t>Feldtag</a:t>
            </a:r>
            <a:endParaRPr lang="de-DE" dirty="0"/>
          </a:p>
          <a:p>
            <a:r>
              <a:rPr lang="de-DE" dirty="0"/>
              <a:t>Hofübergabeseminar</a:t>
            </a:r>
          </a:p>
          <a:p>
            <a:r>
              <a:rPr lang="de-DE" dirty="0"/>
              <a:t>Agrarpolitischer Austausch</a:t>
            </a:r>
          </a:p>
          <a:p>
            <a:endParaRPr lang="de-DE" dirty="0"/>
          </a:p>
          <a:p>
            <a:endParaRPr lang="de-DE" dirty="0"/>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15</a:t>
            </a:fld>
            <a:endParaRPr lang="de-DE"/>
          </a:p>
        </p:txBody>
      </p:sp>
    </p:spTree>
    <p:extLst>
      <p:ext uri="{BB962C8B-B14F-4D97-AF65-F5344CB8AC3E}">
        <p14:creationId xmlns:p14="http://schemas.microsoft.com/office/powerpoint/2010/main" val="3396100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Verschiedene Aktionen in </a:t>
            </a:r>
            <a:r>
              <a:rPr lang="de-DE" dirty="0" err="1"/>
              <a:t>Obb</a:t>
            </a:r>
            <a:r>
              <a:rPr lang="de-DE" dirty="0"/>
              <a:t>.</a:t>
            </a:r>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16</a:t>
            </a:fld>
            <a:endParaRPr lang="de-DE"/>
          </a:p>
        </p:txBody>
      </p:sp>
    </p:spTree>
    <p:extLst>
      <p:ext uri="{BB962C8B-B14F-4D97-AF65-F5344CB8AC3E}">
        <p14:creationId xmlns:p14="http://schemas.microsoft.com/office/powerpoint/2010/main" val="1834175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LJ Jubiläum Neudorf</a:t>
            </a:r>
          </a:p>
          <a:p>
            <a:r>
              <a:rPr lang="de-DE" dirty="0"/>
              <a:t>Ausflüge</a:t>
            </a:r>
          </a:p>
          <a:p>
            <a:r>
              <a:rPr lang="de-DE" dirty="0"/>
              <a:t>Faschingsumzüge</a:t>
            </a:r>
          </a:p>
          <a:p>
            <a:r>
              <a:rPr lang="de-DE" dirty="0"/>
              <a:t>Sonnwendfeuer</a:t>
            </a:r>
          </a:p>
          <a:p>
            <a:r>
              <a:rPr lang="de-DE" dirty="0"/>
              <a:t>Spiel ohne Grenzen</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17</a:t>
            </a:fld>
            <a:endParaRPr lang="de-DE"/>
          </a:p>
        </p:txBody>
      </p:sp>
    </p:spTree>
    <p:extLst>
      <p:ext uri="{BB962C8B-B14F-4D97-AF65-F5344CB8AC3E}">
        <p14:creationId xmlns:p14="http://schemas.microsoft.com/office/powerpoint/2010/main" val="1115099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Oberfranken</a:t>
            </a:r>
          </a:p>
          <a:p>
            <a:r>
              <a:rPr lang="de-DE" dirty="0"/>
              <a:t>AK Mädchen und Frauen – </a:t>
            </a:r>
            <a:r>
              <a:rPr lang="de-DE" dirty="0" err="1"/>
              <a:t>Krapfenbackkurs</a:t>
            </a:r>
            <a:endParaRPr lang="de-DE" dirty="0"/>
          </a:p>
          <a:p>
            <a:r>
              <a:rPr lang="de-DE" dirty="0"/>
              <a:t>Ausrichten von Erntedankfesten</a:t>
            </a:r>
          </a:p>
          <a:p>
            <a:r>
              <a:rPr lang="de-DE" dirty="0"/>
              <a:t>Diverse Betriebsbesichtigungen</a:t>
            </a:r>
          </a:p>
          <a:p>
            <a:r>
              <a:rPr lang="de-DE" dirty="0" err="1"/>
              <a:t>LJ_App</a:t>
            </a:r>
            <a:endParaRPr lang="de-DE" dirty="0"/>
          </a:p>
          <a:p>
            <a:r>
              <a:rPr lang="de-DE" dirty="0"/>
              <a:t>Übergabe Erntekrone Bezirk OF</a:t>
            </a:r>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18</a:t>
            </a:fld>
            <a:endParaRPr lang="de-DE"/>
          </a:p>
        </p:txBody>
      </p:sp>
    </p:spTree>
    <p:extLst>
      <p:ext uri="{BB962C8B-B14F-4D97-AF65-F5344CB8AC3E}">
        <p14:creationId xmlns:p14="http://schemas.microsoft.com/office/powerpoint/2010/main" val="3120946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3. Was wir bieten …</a:t>
            </a:r>
          </a:p>
          <a:p>
            <a:r>
              <a:rPr lang="de-DE" dirty="0"/>
              <a:t>Einzelne Veranstaltungen kurz vorstellen.</a:t>
            </a:r>
            <a:r>
              <a:rPr lang="de-DE" baseline="0" dirty="0"/>
              <a:t> </a:t>
            </a:r>
          </a:p>
          <a:p>
            <a:r>
              <a:rPr lang="de-DE" baseline="0" dirty="0"/>
              <a:t>Bei all diesen Angeboten gilt, </a:t>
            </a:r>
          </a:p>
          <a:p>
            <a:pPr>
              <a:buFontTx/>
              <a:buChar char="-"/>
            </a:pPr>
            <a:r>
              <a:rPr lang="de-DE" baseline="0" dirty="0"/>
              <a:t>sie sind sehr viel günstiger als wenn man sie einfach in einem Bildungshaus bucht (das alles können wir bieten, weil die JB-Gruppen anteilig nach Mitgliedern Geld weitergeben. Damit können wir Mitarbeiter bezahlen, die uns bei der Organisation helfen</a:t>
            </a:r>
          </a:p>
          <a:p>
            <a:pPr>
              <a:buFontTx/>
              <a:buChar char="-"/>
            </a:pPr>
            <a:r>
              <a:rPr lang="de-DE" baseline="0" dirty="0"/>
              <a:t>Sie sind genau für uns ausgerichtet, auf uns zugeschnitten – mit dem Grundsatz Spaß und Engagement kommen zusammen.</a:t>
            </a:r>
          </a:p>
          <a:p>
            <a:pPr>
              <a:buFontTx/>
              <a:buChar char="-"/>
            </a:pPr>
            <a:r>
              <a:rPr lang="de-DE" baseline="0" dirty="0"/>
              <a:t>Viele dieser Kurse finden an einem ganz besonderen Ort statt.</a:t>
            </a:r>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19</a:t>
            </a:fld>
            <a:endParaRPr lang="de-DE"/>
          </a:p>
        </p:txBody>
      </p:sp>
    </p:spTree>
    <p:extLst>
      <p:ext uri="{BB962C8B-B14F-4D97-AF65-F5344CB8AC3E}">
        <p14:creationId xmlns:p14="http://schemas.microsoft.com/office/powerpoint/2010/main" val="484709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AK I und AK II auf Bezirks – und Landeseben.</a:t>
            </a:r>
            <a:r>
              <a:rPr lang="de-DE" baseline="0" dirty="0"/>
              <a:t> </a:t>
            </a:r>
          </a:p>
          <a:p>
            <a:r>
              <a:rPr lang="de-DE" baseline="0" dirty="0"/>
              <a:t>(</a:t>
            </a:r>
            <a:r>
              <a:rPr lang="de-DE" baseline="0" dirty="0" err="1"/>
              <a:t>eigtl</a:t>
            </a:r>
            <a:r>
              <a:rPr lang="de-DE" baseline="0" dirty="0"/>
              <a:t>. sind die Jungwinzer so eine Art AK III) wenn dann Vorstellung Unterfranken mit einbauen.</a:t>
            </a:r>
          </a:p>
          <a:p>
            <a:r>
              <a:rPr lang="de-DE" baseline="0" dirty="0"/>
              <a:t>Ist keine eigenständige Gruppe.. Kein Stimmrecht im Landesverband. Nur Berichterstattung! Ist ein Arbeitskreis.. </a:t>
            </a:r>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20</a:t>
            </a:fld>
            <a:endParaRPr lang="de-DE"/>
          </a:p>
        </p:txBody>
      </p:sp>
    </p:spTree>
    <p:extLst>
      <p:ext uri="{BB962C8B-B14F-4D97-AF65-F5344CB8AC3E}">
        <p14:creationId xmlns:p14="http://schemas.microsoft.com/office/powerpoint/2010/main" val="3801267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AK I und AK II auf Bezirks – und Landeseben.</a:t>
            </a:r>
            <a:r>
              <a:rPr lang="de-DE" baseline="0" dirty="0"/>
              <a:t> </a:t>
            </a:r>
          </a:p>
          <a:p>
            <a:r>
              <a:rPr lang="de-DE" baseline="0" dirty="0"/>
              <a:t>(</a:t>
            </a:r>
            <a:r>
              <a:rPr lang="de-DE" baseline="0" dirty="0" err="1"/>
              <a:t>eigtl</a:t>
            </a:r>
            <a:r>
              <a:rPr lang="de-DE" baseline="0" dirty="0"/>
              <a:t>. sind die Jungwinzer so eine Art AK III) wenn dann Vorstellung Unterfranken mit einbauen.</a:t>
            </a:r>
          </a:p>
          <a:p>
            <a:r>
              <a:rPr lang="de-DE" baseline="0" dirty="0"/>
              <a:t>Ist keine eigenständige Gruppe.. Kein Stimmrecht im Landesverband. Nur Berichterstattung! Ist ein Arbeitskreis.. </a:t>
            </a:r>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21</a:t>
            </a:fld>
            <a:endParaRPr lang="de-DE"/>
          </a:p>
        </p:txBody>
      </p:sp>
    </p:spTree>
    <p:extLst>
      <p:ext uri="{BB962C8B-B14F-4D97-AF65-F5344CB8AC3E}">
        <p14:creationId xmlns:p14="http://schemas.microsoft.com/office/powerpoint/2010/main" val="747164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Zeigt ganz</a:t>
            </a:r>
            <a:r>
              <a:rPr lang="de-DE" baseline="0" dirty="0"/>
              <a:t> Bayern auf mit den Gruppen.</a:t>
            </a:r>
          </a:p>
          <a:p>
            <a:r>
              <a:rPr lang="de-DE" baseline="0" dirty="0"/>
              <a:t>Lass die Gruppe raten:</a:t>
            </a:r>
          </a:p>
          <a:p>
            <a:r>
              <a:rPr lang="de-DE" baseline="0" dirty="0"/>
              <a:t>Was meint Ihr… Wo sind wie viele Gruppen? </a:t>
            </a:r>
          </a:p>
          <a:p>
            <a:r>
              <a:rPr lang="de-DE" baseline="0" dirty="0"/>
              <a:t>- Fällt euch sogar (</a:t>
            </a:r>
            <a:r>
              <a:rPr lang="de-DE" baseline="0" dirty="0" err="1"/>
              <a:t>vllt</a:t>
            </a:r>
            <a:r>
              <a:rPr lang="de-DE" baseline="0" dirty="0"/>
              <a:t>. weil Ihr befreundet seit) eine Gruppe ein? &gt; BJB/LW. usw.  </a:t>
            </a:r>
            <a:endParaRPr lang="de-DE" dirty="0"/>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22</a:t>
            </a:fld>
            <a:endParaRPr lang="de-DE"/>
          </a:p>
        </p:txBody>
      </p:sp>
    </p:spTree>
    <p:extLst>
      <p:ext uri="{BB962C8B-B14F-4D97-AF65-F5344CB8AC3E}">
        <p14:creationId xmlns:p14="http://schemas.microsoft.com/office/powerpoint/2010/main" val="2954549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b="0" i="0" u="none" strike="noStrike" kern="1200" dirty="0">
                <a:solidFill>
                  <a:srgbClr val="000000"/>
                </a:solidFill>
                <a:effectLst/>
                <a:latin typeface="Times New Roman" pitchFamily="16" charset="0"/>
                <a:ea typeface="+mn-ea"/>
                <a:cs typeface="+mn-cs"/>
              </a:rPr>
              <a:t>Die Landesvorstandschaft der BJB setzt sich zusammen aus den beiden Landesvorsitzenden, den sieben stellvertretenden Landesvorsitzenden aus den Bezirken, dem Vertreter der Junggärtner, sowie den Sprecher</a:t>
            </a:r>
            <a:r>
              <a:rPr lang="de-DE" sz="1200" b="1" i="0" u="none" strike="noStrike" kern="1200" dirty="0">
                <a:solidFill>
                  <a:srgbClr val="000000"/>
                </a:solidFill>
                <a:effectLst/>
                <a:latin typeface="Times New Roman" pitchFamily="16" charset="0"/>
                <a:ea typeface="+mn-ea"/>
                <a:cs typeface="+mn-cs"/>
              </a:rPr>
              <a:t>I</a:t>
            </a:r>
            <a:r>
              <a:rPr lang="de-DE" sz="1200" b="0" i="0" u="none" strike="noStrike" kern="1200" dirty="0">
                <a:solidFill>
                  <a:srgbClr val="000000"/>
                </a:solidFill>
                <a:effectLst/>
                <a:latin typeface="Times New Roman" pitchFamily="16" charset="0"/>
                <a:ea typeface="+mn-ea"/>
                <a:cs typeface="+mn-cs"/>
              </a:rPr>
              <a:t>nnen der drei Arbeitskreise in der Bayerischen Jungbauernschaft e.V.</a:t>
            </a:r>
            <a:endParaRPr lang="de-DE" dirty="0"/>
          </a:p>
          <a:p>
            <a:endParaRPr lang="de-DE" dirty="0"/>
          </a:p>
          <a:p>
            <a:r>
              <a:rPr lang="de-DE" dirty="0"/>
              <a:t>Landesvorsitzende</a:t>
            </a:r>
            <a:r>
              <a:rPr lang="de-DE" baseline="0" dirty="0"/>
              <a:t> Magdalena Eisenmann und Georg Rabl</a:t>
            </a:r>
          </a:p>
          <a:p>
            <a:endParaRPr lang="de-DE" baseline="0" dirty="0"/>
          </a:p>
          <a:p>
            <a:r>
              <a:rPr lang="de-DE" baseline="0" dirty="0"/>
              <a:t>Zudem hauptamtliches Team mit 13 Köpfen.</a:t>
            </a:r>
          </a:p>
          <a:p>
            <a:r>
              <a:rPr lang="de-DE" baseline="0" dirty="0"/>
              <a:t>1 GF + 8 Bildungsreferenten + 5 Verwaltungskräfte</a:t>
            </a:r>
          </a:p>
          <a:p>
            <a:endParaRPr lang="de-DE" baseline="0" dirty="0"/>
          </a:p>
          <a:p>
            <a:r>
              <a:rPr lang="de-DE" baseline="0" dirty="0"/>
              <a:t>In Germering, Würzburg, Bayreuth, Regensburg, Schwabmünchen</a:t>
            </a:r>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23</a:t>
            </a:fld>
            <a:endParaRPr lang="de-DE"/>
          </a:p>
        </p:txBody>
      </p:sp>
    </p:spTree>
    <p:extLst>
      <p:ext uri="{BB962C8B-B14F-4D97-AF65-F5344CB8AC3E}">
        <p14:creationId xmlns:p14="http://schemas.microsoft.com/office/powerpoint/2010/main" val="2254515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rgbClr val="000000"/>
                </a:solidFill>
                <a:effectLst/>
                <a:latin typeface="Times New Roman" pitchFamily="16" charset="0"/>
                <a:ea typeface="+mn-ea"/>
                <a:cs typeface="+mn-cs"/>
              </a:rPr>
              <a:t>Wir sind die Bayerische Jungbauernschaft e.V. – Die Landjugend</a:t>
            </a:r>
          </a:p>
          <a:p>
            <a:pPr fontAlgn="base"/>
            <a:endParaRPr lang="de-DE" sz="1200" b="0" i="0" u="none" strike="noStrike" kern="1200" dirty="0">
              <a:solidFill>
                <a:srgbClr val="000000"/>
              </a:solidFill>
              <a:effectLst/>
              <a:latin typeface="Times New Roman" pitchFamily="16" charset="0"/>
              <a:ea typeface="+mn-ea"/>
              <a:cs typeface="+mn-cs"/>
            </a:endParaRPr>
          </a:p>
          <a:p>
            <a:pPr fontAlgn="base"/>
            <a:r>
              <a:rPr lang="de-DE" sz="1200" b="0" i="0" u="none" strike="noStrike" kern="1200" dirty="0">
                <a:solidFill>
                  <a:srgbClr val="000000"/>
                </a:solidFill>
                <a:effectLst/>
                <a:latin typeface="Times New Roman" pitchFamily="16" charset="0"/>
                <a:ea typeface="+mn-ea"/>
                <a:cs typeface="+mn-cs"/>
              </a:rPr>
              <a:t>Wir sind eine politisch unabhängige Organisation, die sich für die Interessen junger Leute auf dem Land einsetzt.</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Unsere Stärke ist ein offenes Miteinander. Wir stehen füreinander ein und gehen aufeinander zu – im Dorf, in Bayern, in der Welt. In gegenseitiger Achtung bleiben wir beieinander und lernen dabei </a:t>
            </a:r>
            <a:r>
              <a:rPr lang="de-DE" sz="1200" b="0" i="0" u="none" strike="noStrike" kern="1200" dirty="0" err="1">
                <a:solidFill>
                  <a:srgbClr val="000000"/>
                </a:solidFill>
                <a:effectLst/>
                <a:latin typeface="Times New Roman" pitchFamily="16" charset="0"/>
                <a:ea typeface="+mn-ea"/>
                <a:cs typeface="+mn-cs"/>
              </a:rPr>
              <a:t>voneinander.Spaß</a:t>
            </a:r>
            <a:r>
              <a:rPr lang="de-DE" sz="1200" b="0" i="0" u="none" strike="noStrike" kern="1200" dirty="0">
                <a:solidFill>
                  <a:srgbClr val="000000"/>
                </a:solidFill>
                <a:effectLst/>
                <a:latin typeface="Times New Roman" pitchFamily="16" charset="0"/>
                <a:ea typeface="+mn-ea"/>
                <a:cs typeface="+mn-cs"/>
              </a:rPr>
              <a:t> am ehrenamtlichen Engagement ist die Grundlage für unser Handeln und Voraussetzung für aktive Landjugendarbeit. Dabei ist es uns besonders wichtig gelebtes Brauchtum in unsere heutige Gesellschaft zu integrieren.</a:t>
            </a:r>
          </a:p>
          <a:p>
            <a:pPr fontAlgn="base"/>
            <a:r>
              <a:rPr lang="de-DE" sz="1200" b="0" i="0" u="none" strike="noStrike" kern="1200" dirty="0">
                <a:solidFill>
                  <a:srgbClr val="000000"/>
                </a:solidFill>
                <a:effectLst/>
                <a:latin typeface="Times New Roman" pitchFamily="16" charset="0"/>
                <a:ea typeface="+mn-ea"/>
                <a:cs typeface="+mn-cs"/>
              </a:rPr>
              <a:t>Wir mischen uns interessiert in verschiedene politische Themen, wie Agrar-, Gesellschafts- und Jugendpolitik ein. Das demokratische Mitgestalten von Politik auf allen Ebenen ist uns genauso wichtig wie das Mitwirken in der Dorfgemeinschaft.</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Der internationale Austausch und ein weitgestreutes Netz zu anderen Verbänden erweitern unseren Horizont stets aufs Neue.</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Vielfältige Bildungsangebote sowie die tägliche Landjugendarbeit ermöglichen uns eine Weiterentwicklung der eigenen Kompetenzen, um verantwortungsvolle Aufgaben im beruflichen sowie privaten Bereich zu übernehmen.</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Großes Interesse haben wir an einer lebendigen Gestaltung des ländlichen Raumes und wollen daher die Wertschätzung für den Agrarbereich und die grünen Berufe schärfen.</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All diese verschiedenen Aufgaben und Ziele sind eng miteinander verknüpft und voneinander abhängig wie die Fäden in einem Spinnennetz.</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3</a:t>
            </a:fld>
            <a:endParaRPr lang="de-DE"/>
          </a:p>
        </p:txBody>
      </p:sp>
    </p:spTree>
    <p:extLst>
      <p:ext uri="{BB962C8B-B14F-4D97-AF65-F5344CB8AC3E}">
        <p14:creationId xmlns:p14="http://schemas.microsoft.com/office/powerpoint/2010/main" val="3765305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Kurz was zu den Bildern sagen </a:t>
            </a:r>
          </a:p>
          <a:p>
            <a:endParaRPr lang="de-DE" dirty="0"/>
          </a:p>
          <a:p>
            <a:r>
              <a:rPr lang="de-DE" dirty="0"/>
              <a:t>Wie wird eine Sitzung vorbereitet.</a:t>
            </a:r>
          </a:p>
          <a:p>
            <a:endParaRPr lang="de-DE" dirty="0"/>
          </a:p>
          <a:p>
            <a:r>
              <a:rPr lang="de-DE" dirty="0"/>
              <a:t>Wie läuft eine Sitzung ab </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24</a:t>
            </a:fld>
            <a:endParaRPr lang="de-DE"/>
          </a:p>
        </p:txBody>
      </p:sp>
    </p:spTree>
    <p:extLst>
      <p:ext uri="{BB962C8B-B14F-4D97-AF65-F5344CB8AC3E}">
        <p14:creationId xmlns:p14="http://schemas.microsoft.com/office/powerpoint/2010/main" val="1908314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25</a:t>
            </a:fld>
            <a:endParaRPr lang="de-DE"/>
          </a:p>
        </p:txBody>
      </p:sp>
    </p:spTree>
    <p:extLst>
      <p:ext uri="{BB962C8B-B14F-4D97-AF65-F5344CB8AC3E}">
        <p14:creationId xmlns:p14="http://schemas.microsoft.com/office/powerpoint/2010/main" val="785370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1" i="0" u="none" strike="noStrike" kern="1200" dirty="0">
                <a:solidFill>
                  <a:srgbClr val="000000"/>
                </a:solidFill>
                <a:effectLst/>
                <a:latin typeface="Times New Roman" pitchFamily="16" charset="0"/>
                <a:ea typeface="+mn-ea"/>
                <a:cs typeface="+mn-cs"/>
              </a:rPr>
              <a:t>Jugend- und Gesellschaftspolitik</a:t>
            </a:r>
          </a:p>
          <a:p>
            <a:pPr fontAlgn="base"/>
            <a:r>
              <a:rPr lang="de-DE" sz="1200" b="1" i="0" u="none" strike="noStrike" kern="1200" dirty="0">
                <a:solidFill>
                  <a:srgbClr val="000000"/>
                </a:solidFill>
                <a:effectLst/>
                <a:latin typeface="Times New Roman" pitchFamily="16" charset="0"/>
                <a:ea typeface="+mn-ea"/>
                <a:cs typeface="+mn-cs"/>
              </a:rPr>
              <a:t>Wir mischen uns ein!</a:t>
            </a:r>
            <a:br>
              <a:rPr lang="de-DE" sz="1200" b="1"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Der Arbeitskreis Jugend- und Gesellschaftspolitik (AK I) der Bayerischen Jungbauernschaft behandelt Themen des aktuellen politischen Geschehens. Besonders die Jugendlichen und jungen Erwachsenen in den ländlichen Räumen </a:t>
            </a:r>
            <a:r>
              <a:rPr lang="de-DE" sz="1200" b="0" i="0" u="none" strike="noStrike" kern="1200" dirty="0" err="1">
                <a:solidFill>
                  <a:srgbClr val="000000"/>
                </a:solidFill>
                <a:effectLst/>
                <a:latin typeface="Times New Roman" pitchFamily="16" charset="0"/>
                <a:ea typeface="+mn-ea"/>
                <a:cs typeface="+mn-cs"/>
              </a:rPr>
              <a:t>bayerns</a:t>
            </a:r>
            <a:r>
              <a:rPr lang="de-DE" sz="1200" b="0" i="0" u="none" strike="noStrike" kern="1200" dirty="0">
                <a:solidFill>
                  <a:srgbClr val="000000"/>
                </a:solidFill>
                <a:effectLst/>
                <a:latin typeface="Times New Roman" pitchFamily="16" charset="0"/>
                <a:ea typeface="+mn-ea"/>
                <a:cs typeface="+mn-cs"/>
              </a:rPr>
              <a:t> haben wir dabei im Blick.</a:t>
            </a:r>
          </a:p>
          <a:p>
            <a:pPr fontAlgn="base"/>
            <a:r>
              <a:rPr lang="de-DE" sz="1200" b="0" i="0" u="none" strike="noStrike" kern="1200" dirty="0">
                <a:solidFill>
                  <a:srgbClr val="000000"/>
                </a:solidFill>
                <a:effectLst/>
                <a:latin typeface="Times New Roman" pitchFamily="16" charset="0"/>
                <a:ea typeface="+mn-ea"/>
                <a:cs typeface="+mn-cs"/>
              </a:rPr>
              <a:t>Wir wollen…</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 unsere Position im gesellschaftspolitischen Bereich deutlich machen und nach außen vertreten</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 ein jugendpolitisches Mandat annehmen</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 Diskussionen um aktuelle politische Themen in der BJB anregen</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 einen Ideen- und Projektepool entwickeln und neue Projekte initiieren</a:t>
            </a:r>
          </a:p>
          <a:p>
            <a:pPr fontAlgn="base"/>
            <a:r>
              <a:rPr lang="de-DE" sz="1200" b="0" i="0" u="none" strike="noStrike" kern="1200" dirty="0">
                <a:solidFill>
                  <a:srgbClr val="000000"/>
                </a:solidFill>
                <a:effectLst/>
                <a:latin typeface="Times New Roman" pitchFamily="16" charset="0"/>
                <a:ea typeface="+mn-ea"/>
                <a:cs typeface="+mn-cs"/>
              </a:rPr>
              <a:t>Das AK I-Team </a:t>
            </a:r>
            <a:r>
              <a:rPr lang="de-DE" sz="1200" b="0" i="0" u="none" strike="noStrike" kern="1200" dirty="0" err="1">
                <a:solidFill>
                  <a:srgbClr val="000000"/>
                </a:solidFill>
                <a:effectLst/>
                <a:latin typeface="Times New Roman" pitchFamily="16" charset="0"/>
                <a:ea typeface="+mn-ea"/>
                <a:cs typeface="+mn-cs"/>
              </a:rPr>
              <a:t>stetzt</a:t>
            </a:r>
            <a:r>
              <a:rPr lang="de-DE" sz="1200" b="0" i="0" u="none" strike="noStrike" kern="1200" dirty="0">
                <a:solidFill>
                  <a:srgbClr val="000000"/>
                </a:solidFill>
                <a:effectLst/>
                <a:latin typeface="Times New Roman" pitchFamily="16" charset="0"/>
                <a:ea typeface="+mn-ea"/>
                <a:cs typeface="+mn-cs"/>
              </a:rPr>
              <a:t> sich aus fünf gewählten Personen </a:t>
            </a:r>
            <a:r>
              <a:rPr lang="de-DE" sz="1200" b="0" i="0" u="none" strike="noStrike" kern="1200" dirty="0" err="1">
                <a:solidFill>
                  <a:srgbClr val="000000"/>
                </a:solidFill>
                <a:effectLst/>
                <a:latin typeface="Times New Roman" pitchFamily="16" charset="0"/>
                <a:ea typeface="+mn-ea"/>
                <a:cs typeface="+mn-cs"/>
              </a:rPr>
              <a:t>zusammmen</a:t>
            </a:r>
            <a:r>
              <a:rPr lang="de-DE" sz="1200" b="0" i="0" u="none" strike="noStrike" kern="1200" dirty="0">
                <a:solidFill>
                  <a:srgbClr val="000000"/>
                </a:solidFill>
                <a:effectLst/>
                <a:latin typeface="Times New Roman" pitchFamily="16" charset="0"/>
                <a:ea typeface="+mn-ea"/>
                <a:cs typeface="+mn-cs"/>
              </a:rPr>
              <a:t>, je nach Themen arbeiten weitere Vertreter aus den Bezirksverbänden mit.</a:t>
            </a:r>
          </a:p>
          <a:p>
            <a:r>
              <a:rPr lang="de-DE" sz="1200" b="0" i="0" u="none" strike="noStrike" kern="1200" dirty="0">
                <a:solidFill>
                  <a:srgbClr val="000000"/>
                </a:solidFill>
                <a:effectLst/>
                <a:latin typeface="Times New Roman" pitchFamily="16" charset="0"/>
                <a:ea typeface="+mn-ea"/>
                <a:cs typeface="+mn-cs"/>
              </a:rPr>
              <a:t>In den etwa monatlich stattfindenden Sitzungen erarbeitet das AK I-Team Themen, Positionen der Landjugend oder plant Aktionen.</a:t>
            </a:r>
          </a:p>
          <a:p>
            <a:endParaRPr lang="de-DE" sz="1200" b="0" i="0" u="none" strike="noStrike" kern="1200" dirty="0">
              <a:solidFill>
                <a:srgbClr val="000000"/>
              </a:solidFill>
              <a:effectLst/>
              <a:latin typeface="Times New Roman" pitchFamily="16" charset="0"/>
              <a:ea typeface="+mn-ea"/>
              <a:cs typeface="+mn-cs"/>
            </a:endParaRPr>
          </a:p>
          <a:p>
            <a:r>
              <a:rPr lang="de-DE" sz="1200" b="0" i="0" u="none" strike="noStrike" kern="1200" dirty="0">
                <a:solidFill>
                  <a:srgbClr val="000000"/>
                </a:solidFill>
                <a:effectLst/>
                <a:latin typeface="Times New Roman" pitchFamily="16" charset="0"/>
                <a:ea typeface="+mn-ea"/>
                <a:cs typeface="+mn-cs"/>
              </a:rPr>
              <a:t>Hier AK1 Tage nennen und erklären</a:t>
            </a:r>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26</a:t>
            </a:fld>
            <a:endParaRPr lang="de-DE"/>
          </a:p>
        </p:txBody>
      </p:sp>
    </p:spTree>
    <p:extLst>
      <p:ext uri="{BB962C8B-B14F-4D97-AF65-F5344CB8AC3E}">
        <p14:creationId xmlns:p14="http://schemas.microsoft.com/office/powerpoint/2010/main" val="4178331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rgbClr val="000000"/>
                </a:solidFill>
                <a:effectLst/>
                <a:latin typeface="Times New Roman" pitchFamily="16" charset="0"/>
                <a:ea typeface="+mn-ea"/>
                <a:cs typeface="+mn-cs"/>
              </a:rPr>
              <a:t>Die Bayerische Jungbauernschaft e.V. arbeitet auch agrarisch. Hierfür ist der Arbeitskreis Agrarpolitik maßgeblich für die Themenschwerpunkte zuständig.</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Dieser Arbeitskreis wird kurz auch nur AK II genannt.</a:t>
            </a:r>
          </a:p>
          <a:p>
            <a:pPr fontAlgn="base"/>
            <a:r>
              <a:rPr lang="de-DE" sz="1200" b="0" i="0" u="none" strike="noStrike" kern="1200" dirty="0">
                <a:solidFill>
                  <a:srgbClr val="000000"/>
                </a:solidFill>
                <a:effectLst/>
                <a:latin typeface="Times New Roman" pitchFamily="16" charset="0"/>
                <a:ea typeface="+mn-ea"/>
                <a:cs typeface="+mn-cs"/>
              </a:rPr>
              <a:t>In den AK II-Sitzungen werden Themen diskutiert, Positionen der jungen Landwirte verfasst oder auch Aktionen geplant. Positionspapiere und Presseinfos findet ihr im Download-Bereich der Homepage.</a:t>
            </a:r>
          </a:p>
          <a:p>
            <a:pPr fontAlgn="base"/>
            <a:endParaRPr lang="de-DE" sz="1200" b="0" i="0" u="none" strike="noStrike" kern="1200" dirty="0">
              <a:solidFill>
                <a:srgbClr val="000000"/>
              </a:solidFill>
              <a:effectLst/>
              <a:latin typeface="Times New Roman" pitchFamily="16"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de-DE" sz="1200" b="0" i="0" u="none" strike="noStrike" kern="1200" dirty="0">
                <a:solidFill>
                  <a:srgbClr val="000000"/>
                </a:solidFill>
                <a:effectLst/>
                <a:latin typeface="Times New Roman" pitchFamily="16" charset="0"/>
                <a:ea typeface="+mn-ea"/>
                <a:cs typeface="+mn-cs"/>
              </a:rPr>
              <a:t>Hier schon GJLT nennen und erklären.</a:t>
            </a:r>
          </a:p>
          <a:p>
            <a:pPr fontAlgn="base"/>
            <a:r>
              <a:rPr lang="de-DE" sz="1200" b="0" i="0" u="none" strike="noStrike" kern="1200" dirty="0">
                <a:solidFill>
                  <a:srgbClr val="000000"/>
                </a:solidFill>
                <a:effectLst/>
                <a:latin typeface="Times New Roman" pitchFamily="16" charset="0"/>
                <a:ea typeface="+mn-ea"/>
                <a:cs typeface="+mn-cs"/>
              </a:rPr>
              <a:t>Die </a:t>
            </a:r>
            <a:r>
              <a:rPr lang="de-DE" sz="1200" b="0" i="0" u="none" strike="noStrike" kern="1200" dirty="0" err="1">
                <a:solidFill>
                  <a:srgbClr val="000000"/>
                </a:solidFill>
                <a:effectLst/>
                <a:latin typeface="Times New Roman" pitchFamily="16" charset="0"/>
                <a:ea typeface="+mn-ea"/>
                <a:cs typeface="+mn-cs"/>
              </a:rPr>
              <a:t>Grainauer</a:t>
            </a:r>
            <a:r>
              <a:rPr lang="de-DE" sz="1200" b="0" i="0" u="none" strike="noStrike" kern="1200" dirty="0">
                <a:solidFill>
                  <a:srgbClr val="000000"/>
                </a:solidFill>
                <a:effectLst/>
                <a:latin typeface="Times New Roman" pitchFamily="16" charset="0"/>
                <a:ea typeface="+mn-ea"/>
                <a:cs typeface="+mn-cs"/>
              </a:rPr>
              <a:t> </a:t>
            </a:r>
            <a:r>
              <a:rPr lang="de-DE" sz="1200" b="0" i="0" u="none" strike="noStrike" kern="1200" dirty="0" err="1">
                <a:solidFill>
                  <a:srgbClr val="000000"/>
                </a:solidFill>
                <a:effectLst/>
                <a:latin typeface="Times New Roman" pitchFamily="16" charset="0"/>
                <a:ea typeface="+mn-ea"/>
                <a:cs typeface="+mn-cs"/>
              </a:rPr>
              <a:t>Junglandwirtetagung</a:t>
            </a:r>
            <a:r>
              <a:rPr lang="de-DE" sz="1200" b="0" i="0" u="none" strike="noStrike" kern="1200" dirty="0">
                <a:solidFill>
                  <a:srgbClr val="000000"/>
                </a:solidFill>
                <a:effectLst/>
                <a:latin typeface="Times New Roman" pitchFamily="16" charset="0"/>
                <a:ea typeface="+mn-ea"/>
                <a:cs typeface="+mn-cs"/>
              </a:rPr>
              <a:t> findet immer am ersten Adventswochenende in der Jungbauernschule in Grainau statt und behandelt aktuelle agrarische Themen und beinhaltet intensive Diskussionen mit hochrangigen Referenten der Branche und amtierenden Politikern. Interessierte sind herzlich Willkommen!</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27</a:t>
            </a:fld>
            <a:endParaRPr lang="de-DE"/>
          </a:p>
        </p:txBody>
      </p:sp>
    </p:spTree>
    <p:extLst>
      <p:ext uri="{BB962C8B-B14F-4D97-AF65-F5344CB8AC3E}">
        <p14:creationId xmlns:p14="http://schemas.microsoft.com/office/powerpoint/2010/main" val="1282592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rgbClr val="000000"/>
                </a:solidFill>
                <a:effectLst/>
                <a:latin typeface="Times New Roman" pitchFamily="16" charset="0"/>
                <a:ea typeface="+mn-ea"/>
                <a:cs typeface="+mn-cs"/>
              </a:rPr>
              <a:t>Arbeitskreis </a:t>
            </a:r>
            <a:r>
              <a:rPr lang="de-DE" sz="1200" b="0" i="0" u="none" strike="noStrike" kern="1200" dirty="0" err="1">
                <a:solidFill>
                  <a:srgbClr val="000000"/>
                </a:solidFill>
                <a:effectLst/>
                <a:latin typeface="Times New Roman" pitchFamily="16" charset="0"/>
                <a:ea typeface="+mn-ea"/>
                <a:cs typeface="+mn-cs"/>
              </a:rPr>
              <a:t>JungWinzer</a:t>
            </a:r>
            <a:r>
              <a:rPr lang="de-DE" sz="1200" b="0" i="0" u="none" strike="noStrike" kern="1200" dirty="0">
                <a:solidFill>
                  <a:srgbClr val="000000"/>
                </a:solidFill>
                <a:effectLst/>
                <a:latin typeface="Times New Roman" pitchFamily="16" charset="0"/>
                <a:ea typeface="+mn-ea"/>
                <a:cs typeface="+mn-cs"/>
              </a:rPr>
              <a:t> Franken</a:t>
            </a:r>
          </a:p>
          <a:p>
            <a:pPr fontAlgn="base"/>
            <a:endParaRPr lang="de-DE" sz="1200" b="0" i="0" u="none" strike="noStrike" kern="1200" dirty="0">
              <a:solidFill>
                <a:srgbClr val="000000"/>
              </a:solidFill>
              <a:effectLst/>
              <a:latin typeface="Times New Roman" pitchFamily="16" charset="0"/>
              <a:ea typeface="+mn-ea"/>
              <a:cs typeface="+mn-cs"/>
            </a:endParaRPr>
          </a:p>
          <a:p>
            <a:pPr fontAlgn="base"/>
            <a:r>
              <a:rPr lang="de-DE" sz="1200" b="0" i="0" u="none" strike="noStrike" kern="1200" dirty="0">
                <a:solidFill>
                  <a:srgbClr val="000000"/>
                </a:solidFill>
                <a:effectLst/>
                <a:latin typeface="Times New Roman" pitchFamily="16" charset="0"/>
                <a:ea typeface="+mn-ea"/>
                <a:cs typeface="+mn-cs"/>
              </a:rPr>
              <a:t>Der AK </a:t>
            </a:r>
            <a:r>
              <a:rPr lang="de-DE" sz="1200" b="0" i="0" u="none" strike="noStrike" kern="1200" dirty="0" err="1">
                <a:solidFill>
                  <a:srgbClr val="000000"/>
                </a:solidFill>
                <a:effectLst/>
                <a:latin typeface="Times New Roman" pitchFamily="16" charset="0"/>
                <a:ea typeface="+mn-ea"/>
                <a:cs typeface="+mn-cs"/>
              </a:rPr>
              <a:t>JungWinzer</a:t>
            </a:r>
            <a:r>
              <a:rPr lang="de-DE" sz="1200" b="0" i="0" u="none" strike="noStrike" kern="1200" dirty="0">
                <a:solidFill>
                  <a:srgbClr val="000000"/>
                </a:solidFill>
                <a:effectLst/>
                <a:latin typeface="Times New Roman" pitchFamily="16" charset="0"/>
                <a:ea typeface="+mn-ea"/>
                <a:cs typeface="+mn-cs"/>
              </a:rPr>
              <a:t> ist ein Arbeitskreis der Bayerischen Jungbauernschaft e.V.</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Der Arbeitskreis </a:t>
            </a:r>
            <a:r>
              <a:rPr lang="de-DE" sz="1200" b="0" i="0" u="none" strike="noStrike" kern="1200" dirty="0" err="1">
                <a:solidFill>
                  <a:srgbClr val="000000"/>
                </a:solidFill>
                <a:effectLst/>
                <a:latin typeface="Times New Roman" pitchFamily="16" charset="0"/>
                <a:ea typeface="+mn-ea"/>
                <a:cs typeface="+mn-cs"/>
              </a:rPr>
              <a:t>JungWinzer</a:t>
            </a:r>
            <a:r>
              <a:rPr lang="de-DE" sz="1200" b="0" i="0" u="none" strike="noStrike" kern="1200" dirty="0">
                <a:solidFill>
                  <a:srgbClr val="000000"/>
                </a:solidFill>
                <a:effectLst/>
                <a:latin typeface="Times New Roman" pitchFamily="16" charset="0"/>
                <a:ea typeface="+mn-ea"/>
                <a:cs typeface="+mn-cs"/>
              </a:rPr>
              <a:t> Franken bietet nicht nur Information, Weiterbildung und Kooperation, sondern wir sind eine aktive, wissbegierige und spritzige Gruppierung junger Winzerinnen und Winzer, die den Mut und den Ehrgeiz für Innovationen und Veränderungen besitzt. Der AK </a:t>
            </a:r>
            <a:r>
              <a:rPr lang="de-DE" sz="1200" b="0" i="0" u="none" strike="noStrike" kern="1200" dirty="0" err="1">
                <a:solidFill>
                  <a:srgbClr val="000000"/>
                </a:solidFill>
                <a:effectLst/>
                <a:latin typeface="Times New Roman" pitchFamily="16" charset="0"/>
                <a:ea typeface="+mn-ea"/>
                <a:cs typeface="+mn-cs"/>
              </a:rPr>
              <a:t>JungWinzer</a:t>
            </a:r>
            <a:r>
              <a:rPr lang="de-DE" sz="1200" b="0" i="0" u="none" strike="noStrike" kern="1200" dirty="0">
                <a:solidFill>
                  <a:srgbClr val="000000"/>
                </a:solidFill>
                <a:effectLst/>
                <a:latin typeface="Times New Roman" pitchFamily="16" charset="0"/>
                <a:ea typeface="+mn-ea"/>
                <a:cs typeface="+mn-cs"/>
              </a:rPr>
              <a:t> der BJB bringt sich auch in den Bundesarbeitskreis Deutscher Winzer des BDL ein.</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28</a:t>
            </a:fld>
            <a:endParaRPr lang="de-DE"/>
          </a:p>
        </p:txBody>
      </p:sp>
    </p:spTree>
    <p:extLst>
      <p:ext uri="{BB962C8B-B14F-4D97-AF65-F5344CB8AC3E}">
        <p14:creationId xmlns:p14="http://schemas.microsoft.com/office/powerpoint/2010/main" val="744841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a:extLst>
              <a:ext uri="{FF2B5EF4-FFF2-40B4-BE49-F238E27FC236}">
                <a16:creationId xmlns:a16="http://schemas.microsoft.com/office/drawing/2014/main" id="{6B9DF8E2-D8FD-4D99-8D62-16A74FB7082A}"/>
              </a:ext>
            </a:extLst>
          </p:cNvPr>
          <p:cNvSpPr>
            <a:spLocks noGrp="1" noRot="1" noChangeAspect="1" noChangeArrowheads="1" noTextEdit="1"/>
          </p:cNvSpPr>
          <p:nvPr>
            <p:ph type="sldImg"/>
          </p:nvPr>
        </p:nvSpPr>
        <p:spPr/>
      </p:sp>
      <p:sp>
        <p:nvSpPr>
          <p:cNvPr id="19459" name="Notizenplatzhalter 2">
            <a:extLst>
              <a:ext uri="{FF2B5EF4-FFF2-40B4-BE49-F238E27FC236}">
                <a16:creationId xmlns:a16="http://schemas.microsoft.com/office/drawing/2014/main" id="{5C647E81-E886-470A-8451-6612E26C831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de-DE" dirty="0"/>
          </a:p>
          <a:p>
            <a:endParaRPr lang="en-US" altLang="de-DE" dirty="0"/>
          </a:p>
          <a:p>
            <a:r>
              <a:rPr lang="en-US" altLang="de-DE" dirty="0"/>
              <a:t>we get involved in </a:t>
            </a:r>
            <a:r>
              <a:rPr lang="en-US" altLang="de-DE" dirty="0" err="1"/>
              <a:t>agrar</a:t>
            </a:r>
            <a:r>
              <a:rPr lang="en-US" altLang="de-DE" dirty="0"/>
              <a:t>, youth and socio-political issues; </a:t>
            </a:r>
          </a:p>
          <a:p>
            <a:r>
              <a:rPr lang="en-US" altLang="de-DE" dirty="0"/>
              <a:t>positions of the young farmers are drawn up or actions are planned</a:t>
            </a:r>
          </a:p>
          <a:p>
            <a:r>
              <a:rPr lang="en-US" altLang="de-DE" dirty="0"/>
              <a:t>To current political issues </a:t>
            </a:r>
            <a:r>
              <a:rPr lang="en-US" altLang="de-DE" dirty="0">
                <a:sym typeface="Wingdings" panose="05000000000000000000" pitchFamily="2" charset="2"/>
              </a:rPr>
              <a:t> </a:t>
            </a:r>
            <a:r>
              <a:rPr lang="en-US" altLang="de-DE" dirty="0"/>
              <a:t>Position papers and press releases: for example gender equality or insect protection</a:t>
            </a:r>
          </a:p>
          <a:p>
            <a:r>
              <a:rPr lang="en-US" altLang="de-DE" dirty="0"/>
              <a:t>We hold talks with politicians</a:t>
            </a:r>
            <a:r>
              <a:rPr lang="de-DE" altLang="de-DE" dirty="0"/>
              <a:t> and </a:t>
            </a:r>
            <a:r>
              <a:rPr lang="de-DE" altLang="de-DE" dirty="0" err="1"/>
              <a:t>adress</a:t>
            </a:r>
            <a:r>
              <a:rPr lang="de-DE" altLang="de-DE" dirty="0"/>
              <a:t> </a:t>
            </a:r>
            <a:r>
              <a:rPr lang="de-DE" altLang="de-DE" dirty="0" err="1"/>
              <a:t>problems</a:t>
            </a:r>
            <a:r>
              <a:rPr lang="de-DE" altLang="de-DE" dirty="0"/>
              <a:t> </a:t>
            </a:r>
          </a:p>
          <a:p>
            <a:endParaRPr lang="en-US" altLang="de-DE" dirty="0"/>
          </a:p>
        </p:txBody>
      </p:sp>
      <p:sp>
        <p:nvSpPr>
          <p:cNvPr id="19460" name="Foliennummernplatzhalter 3">
            <a:extLst>
              <a:ext uri="{FF2B5EF4-FFF2-40B4-BE49-F238E27FC236}">
                <a16:creationId xmlns:a16="http://schemas.microsoft.com/office/drawing/2014/main" id="{7CA8A5B0-33B8-4DF6-AC6E-7DD153A452AF}"/>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9pPr>
          </a:lstStyle>
          <a:p>
            <a:fld id="{6DC570DE-BD82-40A8-A454-5CFC612C5C62}" type="slidenum">
              <a:rPr lang="de-DE" altLang="de-DE">
                <a:solidFill>
                  <a:srgbClr val="000000"/>
                </a:solidFill>
              </a:rPr>
              <a:pPr/>
              <a:t>29</a:t>
            </a:fld>
            <a:endParaRPr lang="de-DE" altLang="de-DE">
              <a:solidFill>
                <a:srgbClr val="000000"/>
              </a:solidFill>
            </a:endParaRPr>
          </a:p>
        </p:txBody>
      </p:sp>
    </p:spTree>
    <p:extLst>
      <p:ext uri="{BB962C8B-B14F-4D97-AF65-F5344CB8AC3E}">
        <p14:creationId xmlns:p14="http://schemas.microsoft.com/office/powerpoint/2010/main" val="2951119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rgbClr val="000000"/>
                </a:solidFill>
                <a:effectLst/>
                <a:latin typeface="Times New Roman" pitchFamily="16" charset="0"/>
                <a:ea typeface="+mn-ea"/>
                <a:cs typeface="+mn-cs"/>
              </a:rPr>
              <a:t>Die</a:t>
            </a:r>
            <a:r>
              <a:rPr lang="de-DE" sz="1200" b="1" i="0" u="none" strike="noStrike" kern="1200" dirty="0">
                <a:solidFill>
                  <a:srgbClr val="000000"/>
                </a:solidFill>
                <a:effectLst/>
                <a:latin typeface="Times New Roman" pitchFamily="16" charset="0"/>
                <a:ea typeface="+mn-ea"/>
                <a:cs typeface="+mn-cs"/>
              </a:rPr>
              <a:t> „Bayerische Landjugend“ (BL)</a:t>
            </a:r>
            <a:r>
              <a:rPr lang="de-DE" sz="1200" b="0" i="0" u="none" strike="noStrike" kern="1200" dirty="0">
                <a:solidFill>
                  <a:srgbClr val="000000"/>
                </a:solidFill>
                <a:effectLst/>
                <a:latin typeface="Times New Roman" pitchFamily="16" charset="0"/>
                <a:ea typeface="+mn-ea"/>
                <a:cs typeface="+mn-cs"/>
              </a:rPr>
              <a:t>, ist die Verbandszeitschrift der Bayerischen Jungbauernschaft e.V.. Hier kannst du dich über Veranstaltungen auf Landesebene, in den Bezirken und aus dem aktuellen Gruppenleben informieren.</a:t>
            </a:r>
            <a:br>
              <a:rPr lang="de-DE" dirty="0"/>
            </a:br>
            <a:r>
              <a:rPr lang="de-DE" sz="1200" b="0" i="0" u="none" strike="noStrike" kern="1200" dirty="0">
                <a:solidFill>
                  <a:srgbClr val="000000"/>
                </a:solidFill>
                <a:effectLst/>
                <a:latin typeface="Times New Roman" pitchFamily="16" charset="0"/>
                <a:ea typeface="+mn-ea"/>
                <a:cs typeface="+mn-cs"/>
              </a:rPr>
              <a:t>Außerdem findest du interessante Berichte über agrarische, agrarpolitische und jugendpolitische Themen. Alle Gruppen und Ringe der bayerischen Landjugend können sich hier einbringen und die Zeitschrift mit Berichten über durchgeführte Aktivitäten aktiv mitgestalten. Mit der BL bekommst du einen Überblick über das aktuelle Geschehen im Gesamtverband.</a:t>
            </a:r>
            <a:br>
              <a:rPr lang="de-DE" dirty="0"/>
            </a:br>
            <a:r>
              <a:rPr lang="de-DE" sz="1200" b="0" i="0" u="none" strike="noStrike" kern="1200" dirty="0">
                <a:solidFill>
                  <a:srgbClr val="000000"/>
                </a:solidFill>
                <a:effectLst/>
                <a:latin typeface="Times New Roman" pitchFamily="16" charset="0"/>
                <a:ea typeface="+mn-ea"/>
                <a:cs typeface="+mn-cs"/>
              </a:rPr>
              <a:t>Die BL erscheint mit 4 Ausgaben im Jahr und kostet 18.- Euro pro Jahr und Abonnement.</a:t>
            </a:r>
          </a:p>
          <a:p>
            <a:endParaRPr lang="de-DE" sz="1200" b="0" i="0" u="none" strike="noStrike" kern="1200" dirty="0">
              <a:solidFill>
                <a:srgbClr val="000000"/>
              </a:solidFill>
              <a:effectLst/>
              <a:latin typeface="Times New Roman" pitchFamily="16" charset="0"/>
              <a:ea typeface="+mn-ea"/>
              <a:cs typeface="+mn-cs"/>
            </a:endParaRPr>
          </a:p>
          <a:p>
            <a:r>
              <a:rPr lang="de-DE" sz="1200" b="0" i="0" u="none" strike="noStrike" kern="1200" dirty="0">
                <a:solidFill>
                  <a:srgbClr val="000000"/>
                </a:solidFill>
                <a:effectLst/>
                <a:latin typeface="Times New Roman" pitchFamily="16" charset="0"/>
                <a:ea typeface="+mn-ea"/>
                <a:cs typeface="+mn-cs"/>
              </a:rPr>
              <a:t>Alle</a:t>
            </a:r>
            <a:r>
              <a:rPr lang="de-DE" sz="1200" b="0" i="0" u="none" strike="noStrike" kern="1200" baseline="0" dirty="0">
                <a:solidFill>
                  <a:srgbClr val="000000"/>
                </a:solidFill>
                <a:effectLst/>
                <a:latin typeface="Times New Roman" pitchFamily="16" charset="0"/>
                <a:ea typeface="+mn-ea"/>
                <a:cs typeface="+mn-cs"/>
              </a:rPr>
              <a:t> Infokanäle nennen:</a:t>
            </a:r>
          </a:p>
          <a:p>
            <a:r>
              <a:rPr lang="de-DE" sz="1200" b="0" i="0" u="none" strike="noStrike" kern="1200" baseline="0" dirty="0">
                <a:solidFill>
                  <a:srgbClr val="000000"/>
                </a:solidFill>
                <a:effectLst/>
                <a:latin typeface="Times New Roman" pitchFamily="16" charset="0"/>
                <a:ea typeface="+mn-ea"/>
                <a:cs typeface="+mn-cs"/>
              </a:rPr>
              <a:t>Wie erreichen wir unsere Mitglieder:</a:t>
            </a:r>
          </a:p>
          <a:p>
            <a:pPr marL="171450" indent="-171450">
              <a:buFontTx/>
              <a:buChar char="-"/>
            </a:pPr>
            <a:r>
              <a:rPr lang="de-DE" sz="1200" b="0" i="0" u="none" strike="noStrike" kern="1200" baseline="0" dirty="0">
                <a:solidFill>
                  <a:srgbClr val="000000"/>
                </a:solidFill>
                <a:effectLst/>
                <a:latin typeface="Times New Roman" pitchFamily="16" charset="0"/>
                <a:ea typeface="+mn-ea"/>
                <a:cs typeface="+mn-cs"/>
              </a:rPr>
              <a:t>BL</a:t>
            </a:r>
          </a:p>
          <a:p>
            <a:pPr marL="171450" indent="-171450">
              <a:buFontTx/>
              <a:buChar char="-"/>
            </a:pPr>
            <a:r>
              <a:rPr lang="de-DE" sz="1200" b="0" i="0" u="none" strike="noStrike" kern="1200" baseline="0" dirty="0">
                <a:solidFill>
                  <a:srgbClr val="000000"/>
                </a:solidFill>
                <a:effectLst/>
                <a:latin typeface="Times New Roman" pitchFamily="16" charset="0"/>
                <a:ea typeface="+mn-ea"/>
                <a:cs typeface="+mn-cs"/>
              </a:rPr>
              <a:t>Facebook</a:t>
            </a:r>
          </a:p>
          <a:p>
            <a:pPr marL="171450" indent="-171450">
              <a:buFontTx/>
              <a:buChar char="-"/>
            </a:pPr>
            <a:r>
              <a:rPr lang="de-DE" sz="1200" b="0" i="0" u="none" strike="noStrike" kern="1200" baseline="0" dirty="0">
                <a:solidFill>
                  <a:srgbClr val="000000"/>
                </a:solidFill>
                <a:effectLst/>
                <a:latin typeface="Times New Roman" pitchFamily="16" charset="0"/>
                <a:ea typeface="+mn-ea"/>
                <a:cs typeface="+mn-cs"/>
              </a:rPr>
              <a:t>Instagram</a:t>
            </a:r>
          </a:p>
          <a:p>
            <a:pPr marL="171450" indent="-171450">
              <a:buFontTx/>
              <a:buChar char="-"/>
            </a:pPr>
            <a:r>
              <a:rPr lang="de-DE" sz="1200" b="0" i="0" u="none" strike="noStrike" kern="1200" baseline="0" dirty="0">
                <a:solidFill>
                  <a:srgbClr val="000000"/>
                </a:solidFill>
                <a:effectLst/>
                <a:latin typeface="Times New Roman" pitchFamily="16" charset="0"/>
                <a:ea typeface="+mn-ea"/>
                <a:cs typeface="+mn-cs"/>
              </a:rPr>
              <a:t>Homepage</a:t>
            </a:r>
          </a:p>
          <a:p>
            <a:pPr marL="171450" indent="-171450">
              <a:buFontTx/>
              <a:buChar char="-"/>
            </a:pPr>
            <a:r>
              <a:rPr lang="de-DE" sz="1200" b="0" i="0" u="none" strike="noStrike" kern="1200" baseline="0" dirty="0">
                <a:solidFill>
                  <a:srgbClr val="000000"/>
                </a:solidFill>
                <a:effectLst/>
                <a:latin typeface="Times New Roman" pitchFamily="16" charset="0"/>
                <a:ea typeface="+mn-ea"/>
                <a:cs typeface="+mn-cs"/>
              </a:rPr>
              <a:t>Newsletter</a:t>
            </a:r>
          </a:p>
          <a:p>
            <a:pPr marL="171450" indent="-171450">
              <a:buFontTx/>
              <a:buChar char="-"/>
            </a:pPr>
            <a:r>
              <a:rPr lang="de-DE" sz="1200" b="0" i="0" u="none" strike="noStrike" kern="1200" baseline="0" dirty="0">
                <a:solidFill>
                  <a:srgbClr val="000000"/>
                </a:solidFill>
                <a:effectLst/>
                <a:latin typeface="Times New Roman" pitchFamily="16" charset="0"/>
                <a:ea typeface="+mn-ea"/>
                <a:cs typeface="+mn-cs"/>
              </a:rPr>
              <a:t>Usw.</a:t>
            </a:r>
          </a:p>
          <a:p>
            <a:pPr marL="171450" indent="-171450">
              <a:buFontTx/>
              <a:buChar char="-"/>
            </a:pPr>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31</a:t>
            </a:fld>
            <a:endParaRPr lang="de-DE"/>
          </a:p>
        </p:txBody>
      </p:sp>
    </p:spTree>
    <p:extLst>
      <p:ext uri="{BB962C8B-B14F-4D97-AF65-F5344CB8AC3E}">
        <p14:creationId xmlns:p14="http://schemas.microsoft.com/office/powerpoint/2010/main" val="1325974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Japaneraufenthalt</a:t>
            </a:r>
            <a:r>
              <a:rPr lang="de-DE" dirty="0"/>
              <a:t> in Haßlach am 18. Juni 2007</a:t>
            </a:r>
          </a:p>
          <a:p>
            <a:r>
              <a:rPr lang="de-DE" dirty="0"/>
              <a:t>Diverse </a:t>
            </a:r>
            <a:r>
              <a:rPr lang="de-DE" dirty="0" err="1"/>
              <a:t>Dt</a:t>
            </a:r>
            <a:r>
              <a:rPr lang="de-DE" dirty="0"/>
              <a:t>-russ. Jugendbegegnungen </a:t>
            </a:r>
          </a:p>
        </p:txBody>
      </p:sp>
      <p:sp>
        <p:nvSpPr>
          <p:cNvPr id="4" name="Foliennummernplatzhalter 3"/>
          <p:cNvSpPr>
            <a:spLocks noGrp="1"/>
          </p:cNvSpPr>
          <p:nvPr>
            <p:ph type="sldNum"/>
          </p:nvPr>
        </p:nvSpPr>
        <p:spPr/>
        <p:txBody>
          <a:bodyPr/>
          <a:lstStyle/>
          <a:p>
            <a:pPr>
              <a:defRPr/>
            </a:pPr>
            <a:fld id="{381D9ADD-F8C2-4EF8-89EC-CAC734294371}" type="slidenum">
              <a:rPr lang="de-DE" smtClean="0"/>
              <a:pPr>
                <a:defRPr/>
              </a:pPr>
              <a:t>33</a:t>
            </a:fld>
            <a:endParaRPr lang="de-DE"/>
          </a:p>
        </p:txBody>
      </p:sp>
    </p:spTree>
    <p:extLst>
      <p:ext uri="{BB962C8B-B14F-4D97-AF65-F5344CB8AC3E}">
        <p14:creationId xmlns:p14="http://schemas.microsoft.com/office/powerpoint/2010/main" val="798815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jüngster Vergangenheit im Jahr 2018 und 2019</a:t>
            </a:r>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34</a:t>
            </a:fld>
            <a:endParaRPr lang="de-DE"/>
          </a:p>
        </p:txBody>
      </p:sp>
    </p:spTree>
    <p:extLst>
      <p:ext uri="{BB962C8B-B14F-4D97-AF65-F5344CB8AC3E}">
        <p14:creationId xmlns:p14="http://schemas.microsoft.com/office/powerpoint/2010/main" val="1584990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wem</a:t>
            </a:r>
            <a:r>
              <a:rPr lang="de-DE" baseline="0" dirty="0"/>
              <a:t> stehen wir in engem Kontakt.</a:t>
            </a:r>
          </a:p>
          <a:p>
            <a:r>
              <a:rPr lang="de-DE" baseline="0" dirty="0"/>
              <a:t>Wo sind wir vertreten und nehmen Stimmen wahr.</a:t>
            </a:r>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35</a:t>
            </a:fld>
            <a:endParaRPr lang="de-DE"/>
          </a:p>
        </p:txBody>
      </p:sp>
    </p:spTree>
    <p:extLst>
      <p:ext uri="{BB962C8B-B14F-4D97-AF65-F5344CB8AC3E}">
        <p14:creationId xmlns:p14="http://schemas.microsoft.com/office/powerpoint/2010/main" val="1993442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#Land.Leben.Lieben.</a:t>
            </a:r>
          </a:p>
          <a:p>
            <a:r>
              <a:rPr lang="de-DE" dirty="0"/>
              <a:t>Unter diesem Motto wurde in das Jahr 2021 gestartet und das unter erschwerten Corona Bedingungen ;) </a:t>
            </a:r>
          </a:p>
          <a:p>
            <a:r>
              <a:rPr lang="de-DE" dirty="0"/>
              <a:t>Davon hat sich die BJB aber nicht abschrecken lassen und viele Veranstaltungen, Seminare und Austauschrunden in die digitale Welt verlegt. </a:t>
            </a:r>
          </a:p>
          <a:p>
            <a:r>
              <a:rPr lang="de-DE" dirty="0">
                <a:sym typeface="Wingdings" panose="05000000000000000000" pitchFamily="2" charset="2"/>
              </a:rPr>
              <a:t> Seminare zu landwirtschaftlichen Themen wie Grünland Fütterung, Direktvermarktung aber auch Veranstaltungen zu </a:t>
            </a:r>
            <a:r>
              <a:rPr lang="de-DE" dirty="0" err="1">
                <a:sym typeface="Wingdings" panose="05000000000000000000" pitchFamily="2" charset="2"/>
              </a:rPr>
              <a:t>Käse&amp;Wein</a:t>
            </a:r>
            <a:r>
              <a:rPr lang="de-DE" dirty="0">
                <a:sym typeface="Wingdings" panose="05000000000000000000" pitchFamily="2" charset="2"/>
              </a:rPr>
              <a:t> Verkostung oder Spieleabende finden online statt</a:t>
            </a:r>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4</a:t>
            </a:fld>
            <a:endParaRPr lang="de-DE"/>
          </a:p>
        </p:txBody>
      </p:sp>
    </p:spTree>
    <p:extLst>
      <p:ext uri="{BB962C8B-B14F-4D97-AF65-F5344CB8AC3E}">
        <p14:creationId xmlns:p14="http://schemas.microsoft.com/office/powerpoint/2010/main" val="1059479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u="none" strike="noStrike" kern="1200" dirty="0">
              <a:solidFill>
                <a:srgbClr val="000000"/>
              </a:solidFill>
              <a:effectLst/>
              <a:latin typeface="Times New Roman" pitchFamily="16" charset="0"/>
              <a:ea typeface="+mn-ea"/>
              <a:cs typeface="+mn-cs"/>
            </a:endParaRPr>
          </a:p>
          <a:p>
            <a:endParaRPr lang="de-DE" sz="1200" b="0" i="0" u="none" strike="noStrike" kern="1200" dirty="0">
              <a:solidFill>
                <a:srgbClr val="000000"/>
              </a:solidFill>
              <a:effectLst/>
              <a:latin typeface="Times New Roman" pitchFamily="16" charset="0"/>
              <a:ea typeface="+mn-ea"/>
              <a:cs typeface="+mn-cs"/>
            </a:endParaRPr>
          </a:p>
          <a:p>
            <a:endParaRPr lang="de-DE" sz="1200" b="0" i="0" u="none" strike="noStrike" kern="1200" dirty="0">
              <a:solidFill>
                <a:srgbClr val="000000"/>
              </a:solidFill>
              <a:effectLst/>
              <a:latin typeface="Times New Roman" pitchFamily="16" charset="0"/>
              <a:ea typeface="+mn-ea"/>
              <a:cs typeface="+mn-cs"/>
            </a:endParaRPr>
          </a:p>
          <a:p>
            <a:r>
              <a:rPr lang="de-DE" sz="1200" b="0" i="0" u="none" strike="noStrike" kern="1200" dirty="0">
                <a:solidFill>
                  <a:srgbClr val="000000"/>
                </a:solidFill>
                <a:effectLst/>
                <a:latin typeface="Times New Roman" pitchFamily="16" charset="0"/>
                <a:ea typeface="+mn-ea"/>
                <a:cs typeface="+mn-cs"/>
              </a:rPr>
              <a:t>Die Bayerische Jungbauernschaft e.V. ist Mitglied im BDL. Der BDL ist der Bund der Deutschen Landjugend, mit 18 Landesverbänden und damit insgesamt rund 100.000 jungen Menschen zwischen 15 und 35 Jahren aus ganz Deutschland.</a:t>
            </a:r>
          </a:p>
          <a:p>
            <a:endParaRPr lang="de-DE" sz="1200" b="0" i="0" u="none" strike="noStrike" kern="1200" dirty="0">
              <a:solidFill>
                <a:srgbClr val="000000"/>
              </a:solidFill>
              <a:effectLst/>
              <a:latin typeface="Times New Roman" pitchFamily="16" charset="0"/>
              <a:ea typeface="+mn-ea"/>
              <a:cs typeface="+mn-cs"/>
            </a:endParaRPr>
          </a:p>
          <a:p>
            <a:pPr fontAlgn="base"/>
            <a:r>
              <a:rPr lang="de-DE" sz="1200" b="1" i="0" u="none" strike="noStrike" kern="1200" cap="all" dirty="0">
                <a:solidFill>
                  <a:srgbClr val="000000"/>
                </a:solidFill>
                <a:effectLst/>
                <a:latin typeface="Times New Roman" pitchFamily="16" charset="0"/>
                <a:ea typeface="+mn-ea"/>
                <a:cs typeface="+mn-cs"/>
              </a:rPr>
              <a:t>Geschichte des BDL</a:t>
            </a:r>
          </a:p>
          <a:p>
            <a:pPr fontAlgn="base"/>
            <a:r>
              <a:rPr lang="de-DE" sz="1200" b="0" i="0" u="none" strike="noStrike" kern="1200" dirty="0">
                <a:solidFill>
                  <a:srgbClr val="000000"/>
                </a:solidFill>
                <a:effectLst/>
                <a:latin typeface="Times New Roman" pitchFamily="16" charset="0"/>
                <a:ea typeface="+mn-ea"/>
                <a:cs typeface="+mn-cs"/>
              </a:rPr>
              <a:t>Der BDL wurde am </a:t>
            </a:r>
            <a:r>
              <a:rPr lang="de-DE" sz="1200" b="1" i="0" u="none" strike="noStrike" kern="1200" dirty="0">
                <a:solidFill>
                  <a:srgbClr val="000000"/>
                </a:solidFill>
                <a:effectLst/>
                <a:latin typeface="Times New Roman" pitchFamily="16" charset="0"/>
                <a:ea typeface="+mn-ea"/>
                <a:cs typeface="+mn-cs"/>
              </a:rPr>
              <a:t>18. Dezember 1949</a:t>
            </a:r>
            <a:r>
              <a:rPr lang="de-DE" sz="1200" b="0" i="0" u="none" strike="noStrike" kern="1200" dirty="0">
                <a:solidFill>
                  <a:srgbClr val="000000"/>
                </a:solidFill>
                <a:effectLst/>
                <a:latin typeface="Times New Roman" pitchFamily="16" charset="0"/>
                <a:ea typeface="+mn-ea"/>
                <a:cs typeface="+mn-cs"/>
              </a:rPr>
              <a:t> in Fredeburg gegründet. Er war von Beginn an ein föderativer Zusammenschluss der Landesverbände der Landjugend. Am 27. August 1950 fand in Mainz der erste Deutsche Landjugendtag mit rund 700 TeilnehmerInnen statt.</a:t>
            </a:r>
          </a:p>
          <a:p>
            <a:pPr fontAlgn="base"/>
            <a:r>
              <a:rPr lang="de-DE" sz="1200" b="0" i="0" u="none" strike="noStrike" kern="1200" dirty="0">
                <a:solidFill>
                  <a:srgbClr val="000000"/>
                </a:solidFill>
                <a:effectLst/>
                <a:latin typeface="Times New Roman" pitchFamily="16" charset="0"/>
                <a:ea typeface="+mn-ea"/>
                <a:cs typeface="+mn-cs"/>
              </a:rPr>
              <a:t>Doch die Wurzeln des BDL reichen bis ins Jahr 1923 zurück. Damals gab es einen Verband der Deutschen Landjugend. Im Juli 1935 wurde er aufgelöst. 1949 folgte die Konstituierung des BDL als überkonfessionelle und überparteiliche Nachwuchsorganisation des Deutschen Bauernverbandes DBV. </a:t>
            </a:r>
          </a:p>
          <a:p>
            <a:pPr fontAlgn="base"/>
            <a:r>
              <a:rPr lang="de-DE" sz="1200" b="0" i="0" u="none" strike="noStrike" kern="1200" dirty="0">
                <a:solidFill>
                  <a:srgbClr val="000000"/>
                </a:solidFill>
                <a:effectLst/>
                <a:latin typeface="Times New Roman" pitchFamily="16" charset="0"/>
                <a:ea typeface="+mn-ea"/>
                <a:cs typeface="+mn-cs"/>
              </a:rPr>
              <a:t>Im Zuge des Strukturwandels in den 60er Jahren entwickelte sich der BDL zunehmend vom Vertreter der bäuerlichen Jugend zur Vertretung der Jugend auf dem Lande. Heute ist der BDL der größte Jugendverband im ländlichen Raum und vertritt die Interessen von rund 100.000 jungen Menschen.</a:t>
            </a:r>
          </a:p>
          <a:p>
            <a:pPr fontAlgn="base"/>
            <a:r>
              <a:rPr lang="de-DE" sz="1200" b="1" i="0" u="none" strike="noStrike" kern="1200" cap="all" dirty="0">
                <a:solidFill>
                  <a:srgbClr val="000000"/>
                </a:solidFill>
                <a:effectLst/>
                <a:latin typeface="Times New Roman" pitchFamily="16" charset="0"/>
                <a:ea typeface="+mn-ea"/>
                <a:cs typeface="+mn-cs"/>
              </a:rPr>
              <a:t>Geschichte des BDL</a:t>
            </a:r>
          </a:p>
          <a:p>
            <a:pPr fontAlgn="base"/>
            <a:r>
              <a:rPr lang="de-DE" sz="1200" b="0" i="0" u="none" strike="noStrike" kern="1200" dirty="0">
                <a:solidFill>
                  <a:srgbClr val="000000"/>
                </a:solidFill>
                <a:effectLst/>
                <a:latin typeface="Times New Roman" pitchFamily="16" charset="0"/>
                <a:ea typeface="+mn-ea"/>
                <a:cs typeface="+mn-cs"/>
              </a:rPr>
              <a:t>Der BDL wurde am </a:t>
            </a:r>
            <a:r>
              <a:rPr lang="de-DE" sz="1200" b="1" i="0" u="none" strike="noStrike" kern="1200" dirty="0">
                <a:solidFill>
                  <a:srgbClr val="000000"/>
                </a:solidFill>
                <a:effectLst/>
                <a:latin typeface="Times New Roman" pitchFamily="16" charset="0"/>
                <a:ea typeface="+mn-ea"/>
                <a:cs typeface="+mn-cs"/>
              </a:rPr>
              <a:t>18. Dezember 1949</a:t>
            </a:r>
            <a:r>
              <a:rPr lang="de-DE" sz="1200" b="0" i="0" u="none" strike="noStrike" kern="1200" dirty="0">
                <a:solidFill>
                  <a:srgbClr val="000000"/>
                </a:solidFill>
                <a:effectLst/>
                <a:latin typeface="Times New Roman" pitchFamily="16" charset="0"/>
                <a:ea typeface="+mn-ea"/>
                <a:cs typeface="+mn-cs"/>
              </a:rPr>
              <a:t> in Fredeburg gegründet. Er war von Beginn an ein föderativer Zusammenschluss der Landesverbände der Landjugend. Am 27. August 1950 fand in Mainz der erste Deutsche Landjugendtag mit rund 700 TeilnehmerInnen statt.</a:t>
            </a:r>
          </a:p>
          <a:p>
            <a:pPr fontAlgn="base"/>
            <a:r>
              <a:rPr lang="de-DE" sz="1200" b="0" i="0" u="none" strike="noStrike" kern="1200" dirty="0">
                <a:solidFill>
                  <a:srgbClr val="000000"/>
                </a:solidFill>
                <a:effectLst/>
                <a:latin typeface="Times New Roman" pitchFamily="16" charset="0"/>
                <a:ea typeface="+mn-ea"/>
                <a:cs typeface="+mn-cs"/>
              </a:rPr>
              <a:t>Doch die Wurzeln des BDL reichen bis ins Jahr 1923 zurück. Damals gab es einen Verband der Deutschen Landjugend. Im Juli 1935 wurde er aufgelöst. 1949 folgte die Konstituierung des BDL als überkonfessionelle und überparteiliche Nachwuchsorganisation des Deutschen Bauernverbandes DBV. </a:t>
            </a:r>
          </a:p>
          <a:p>
            <a:pPr fontAlgn="base"/>
            <a:r>
              <a:rPr lang="de-DE" sz="1200" b="0" i="0" u="none" strike="noStrike" kern="1200" dirty="0">
                <a:solidFill>
                  <a:srgbClr val="000000"/>
                </a:solidFill>
                <a:effectLst/>
                <a:latin typeface="Times New Roman" pitchFamily="16" charset="0"/>
                <a:ea typeface="+mn-ea"/>
                <a:cs typeface="+mn-cs"/>
              </a:rPr>
              <a:t>Im Zuge des Strukturwandels in den 60er Jahren entwickelte sich der BDL zunehmend vom Vertreter der bäuerlichen Jugend zur Vertretung der Jugend auf dem Lande. Heute ist der BDL der größte Jugendverband im ländlichen Raum und vertritt die Interessen von rund 100.000 jungen Menschen.</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36</a:t>
            </a:fld>
            <a:endParaRPr lang="de-DE"/>
          </a:p>
        </p:txBody>
      </p:sp>
    </p:spTree>
    <p:extLst>
      <p:ext uri="{BB962C8B-B14F-4D97-AF65-F5344CB8AC3E}">
        <p14:creationId xmlns:p14="http://schemas.microsoft.com/office/powerpoint/2010/main" val="10691183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rgbClr val="000000"/>
                </a:solidFill>
                <a:effectLst/>
                <a:latin typeface="Times New Roman" pitchFamily="16" charset="0"/>
                <a:ea typeface="+mn-ea"/>
                <a:cs typeface="+mn-cs"/>
              </a:rPr>
              <a:t>Wir sind Mitglied im Bayerischen Jugendring (BJR). Der Bayerische Jugendring ist die Arbeitsgemeinschaft der Jugendverbände in Bayern. Wichtig ist uns, dass sich unsere Bezirke bei den verschiedenen Bezirksjugendringen und unsere Kreisverbände bei den Kreisjugendringen </a:t>
            </a:r>
            <a:r>
              <a:rPr lang="de-DE" sz="1200" b="0" i="0" u="none" strike="noStrike" kern="1200" dirty="0" err="1">
                <a:solidFill>
                  <a:srgbClr val="000000"/>
                </a:solidFill>
                <a:effectLst/>
                <a:latin typeface="Times New Roman" pitchFamily="16" charset="0"/>
                <a:ea typeface="+mn-ea"/>
                <a:cs typeface="+mn-cs"/>
              </a:rPr>
              <a:t>u.s.w</a:t>
            </a:r>
            <a:r>
              <a:rPr lang="de-DE" sz="1200" b="0" i="0" u="none" strike="noStrike" kern="1200" dirty="0">
                <a:solidFill>
                  <a:srgbClr val="000000"/>
                </a:solidFill>
                <a:effectLst/>
                <a:latin typeface="Times New Roman" pitchFamily="16" charset="0"/>
                <a:ea typeface="+mn-ea"/>
                <a:cs typeface="+mn-cs"/>
              </a:rPr>
              <a:t>. einbringen</a:t>
            </a:r>
          </a:p>
          <a:p>
            <a:endParaRPr lang="de-DE" sz="1200" b="0" i="0" u="none" strike="noStrike" kern="1200" dirty="0">
              <a:solidFill>
                <a:srgbClr val="000000"/>
              </a:solidFill>
              <a:effectLst/>
              <a:latin typeface="Times New Roman" pitchFamily="16" charset="0"/>
              <a:ea typeface="+mn-ea"/>
              <a:cs typeface="+mn-cs"/>
            </a:endParaRPr>
          </a:p>
          <a:p>
            <a:pPr fontAlgn="base"/>
            <a:r>
              <a:rPr lang="de-DE" sz="1200" b="0" i="0" u="none" strike="noStrike" kern="1200" dirty="0">
                <a:solidFill>
                  <a:srgbClr val="000000"/>
                </a:solidFill>
                <a:effectLst/>
                <a:latin typeface="Times New Roman" pitchFamily="16" charset="0"/>
                <a:ea typeface="+mn-ea"/>
                <a:cs typeface="+mn-cs"/>
              </a:rPr>
              <a:t>Aufgaben des BJR</a:t>
            </a:r>
          </a:p>
          <a:p>
            <a:pPr fontAlgn="base"/>
            <a:endParaRPr lang="de-DE" sz="1200" b="0" i="0" u="none" strike="noStrike" kern="1200" dirty="0">
              <a:solidFill>
                <a:srgbClr val="000000"/>
              </a:solidFill>
              <a:effectLst/>
              <a:latin typeface="Times New Roman" pitchFamily="16" charset="0"/>
              <a:ea typeface="+mn-ea"/>
              <a:cs typeface="+mn-cs"/>
            </a:endParaRPr>
          </a:p>
          <a:p>
            <a:pPr fontAlgn="base"/>
            <a:r>
              <a:rPr lang="de-DE" sz="1200" b="0" i="0" u="none" strike="noStrike" kern="1200" dirty="0">
                <a:solidFill>
                  <a:srgbClr val="000000"/>
                </a:solidFill>
                <a:effectLst/>
                <a:latin typeface="Times New Roman" pitchFamily="16" charset="0"/>
                <a:ea typeface="+mn-ea"/>
                <a:cs typeface="+mn-cs"/>
              </a:rPr>
              <a:t>Der Bayerische Jugendring</a:t>
            </a:r>
          </a:p>
          <a:p>
            <a:pPr fontAlgn="base"/>
            <a:r>
              <a:rPr lang="de-DE" sz="1200" b="0" i="0" u="none" strike="noStrike" kern="1200" dirty="0">
                <a:solidFill>
                  <a:srgbClr val="000000"/>
                </a:solidFill>
                <a:effectLst/>
                <a:latin typeface="Times New Roman" pitchFamily="16" charset="0"/>
                <a:ea typeface="+mn-ea"/>
                <a:cs typeface="+mn-cs"/>
              </a:rPr>
              <a:t>trägt dazu bei, dass junge Menschen zur Entfaltung und Selbstverwirklichung ihrer Persönlichkeit befähigt werden, wobei die unterschiedlichen Lebenslagen der Geschlechter zu berücksichtigen sind</a:t>
            </a:r>
          </a:p>
          <a:p>
            <a:pPr fontAlgn="base"/>
            <a:r>
              <a:rPr lang="de-DE" sz="1200" b="0" i="0" u="none" strike="noStrike" kern="1200" dirty="0">
                <a:solidFill>
                  <a:srgbClr val="000000"/>
                </a:solidFill>
                <a:effectLst/>
                <a:latin typeface="Times New Roman" pitchFamily="16" charset="0"/>
                <a:ea typeface="+mn-ea"/>
                <a:cs typeface="+mn-cs"/>
              </a:rPr>
              <a:t>befähigt junge Menschen zur aktiven Mitgestaltung der freiheitlichen und demokratischen Gesellschaft, insbesondere durch Förderung des verantwortlichen und selbständigen Handelns, des kritischen Denkens sowie des sozialen und solidarischen Verhaltens</a:t>
            </a:r>
          </a:p>
          <a:p>
            <a:pPr fontAlgn="base"/>
            <a:r>
              <a:rPr lang="de-DE" sz="1200" b="0" i="0" u="none" strike="noStrike" kern="1200" dirty="0">
                <a:solidFill>
                  <a:srgbClr val="000000"/>
                </a:solidFill>
                <a:effectLst/>
                <a:latin typeface="Times New Roman" pitchFamily="16" charset="0"/>
                <a:ea typeface="+mn-ea"/>
                <a:cs typeface="+mn-cs"/>
              </a:rPr>
              <a:t>fördert das gegenseitige Verständnis und die Bereitschaft zur Zusammenarbeit in der Gesellschaft und in den Bildungsbereichen, insbesondere bei der jungen Generation</a:t>
            </a:r>
          </a:p>
          <a:p>
            <a:pPr fontAlgn="base"/>
            <a:r>
              <a:rPr lang="de-DE" sz="1200" b="0" i="0" u="none" strike="noStrike" kern="1200" dirty="0">
                <a:solidFill>
                  <a:srgbClr val="000000"/>
                </a:solidFill>
                <a:effectLst/>
                <a:latin typeface="Times New Roman" pitchFamily="16" charset="0"/>
                <a:ea typeface="+mn-ea"/>
                <a:cs typeface="+mn-cs"/>
              </a:rPr>
              <a:t>vertritt die Interessen der jungen Menschen und die gemeinsamen Belange der Mitgliedsorganisationen in der Öffentlichkeit, besonders gegenüber Parlamenten, Regierungen und Behörden. </a:t>
            </a:r>
          </a:p>
          <a:p>
            <a:pPr fontAlgn="base"/>
            <a:r>
              <a:rPr lang="de-DE" sz="1200" b="0" i="0" u="none" strike="noStrike" kern="1200" dirty="0">
                <a:solidFill>
                  <a:srgbClr val="000000"/>
                </a:solidFill>
                <a:effectLst/>
                <a:latin typeface="Times New Roman" pitchFamily="16" charset="0"/>
                <a:ea typeface="+mn-ea"/>
                <a:cs typeface="+mn-cs"/>
              </a:rPr>
              <a:t>unterstützt die Eigenständigkeit und Leistungsfähigkeit der Jugendorganisationen</a:t>
            </a:r>
          </a:p>
          <a:p>
            <a:pPr fontAlgn="base"/>
            <a:r>
              <a:rPr lang="de-DE" sz="1200" b="0" i="0" u="none" strike="noStrike" kern="1200" dirty="0">
                <a:solidFill>
                  <a:srgbClr val="000000"/>
                </a:solidFill>
                <a:effectLst/>
                <a:latin typeface="Times New Roman" pitchFamily="16" charset="0"/>
                <a:ea typeface="+mn-ea"/>
                <a:cs typeface="+mn-cs"/>
              </a:rPr>
              <a:t>fördert die internationale Begegnung und Zusammenarbeit</a:t>
            </a:r>
          </a:p>
          <a:p>
            <a:pPr fontAlgn="base"/>
            <a:r>
              <a:rPr lang="de-DE" sz="1200" b="0" i="0" u="none" strike="noStrike" kern="1200" dirty="0">
                <a:solidFill>
                  <a:srgbClr val="000000"/>
                </a:solidFill>
                <a:effectLst/>
                <a:latin typeface="Times New Roman" pitchFamily="16" charset="0"/>
                <a:ea typeface="+mn-ea"/>
                <a:cs typeface="+mn-cs"/>
              </a:rPr>
              <a:t>wirkt einem Aufleben militaristischer, nationalistischer, </a:t>
            </a:r>
            <a:r>
              <a:rPr lang="de-DE" sz="1200" b="0" i="0" u="none" strike="noStrike" kern="1200" dirty="0" err="1">
                <a:solidFill>
                  <a:srgbClr val="000000"/>
                </a:solidFill>
                <a:effectLst/>
                <a:latin typeface="Times New Roman" pitchFamily="16" charset="0"/>
                <a:ea typeface="+mn-ea"/>
                <a:cs typeface="+mn-cs"/>
              </a:rPr>
              <a:t>rassistischerund</a:t>
            </a:r>
            <a:r>
              <a:rPr lang="de-DE" sz="1200" b="0" i="0" u="none" strike="noStrike" kern="1200" dirty="0">
                <a:solidFill>
                  <a:srgbClr val="000000"/>
                </a:solidFill>
                <a:effectLst/>
                <a:latin typeface="Times New Roman" pitchFamily="16" charset="0"/>
                <a:ea typeface="+mn-ea"/>
                <a:cs typeface="+mn-cs"/>
              </a:rPr>
              <a:t> totalitärer Tendenzen entgegen</a:t>
            </a:r>
          </a:p>
          <a:p>
            <a:pPr fontAlgn="base"/>
            <a:r>
              <a:rPr lang="de-DE" sz="1200" b="0" i="0" u="none" strike="noStrike" kern="1200" dirty="0">
                <a:solidFill>
                  <a:srgbClr val="000000"/>
                </a:solidFill>
                <a:effectLst/>
                <a:latin typeface="Times New Roman" pitchFamily="16" charset="0"/>
                <a:ea typeface="+mn-ea"/>
                <a:cs typeface="+mn-cs"/>
              </a:rPr>
              <a:t>setzt sich für den Erhalt der natürlichen Umwelt ein und trägt dazu bei, dass junge Menschen lernen, umweltbewusst zu leben und Schäden an der Umwelt zu vermeiden</a:t>
            </a:r>
          </a:p>
          <a:p>
            <a:pPr fontAlgn="base"/>
            <a:r>
              <a:rPr lang="de-DE" sz="1200" b="0" i="0" u="none" strike="noStrike" kern="1200" dirty="0">
                <a:solidFill>
                  <a:srgbClr val="000000"/>
                </a:solidFill>
                <a:effectLst/>
                <a:latin typeface="Times New Roman" pitchFamily="16" charset="0"/>
                <a:ea typeface="+mn-ea"/>
                <a:cs typeface="+mn-cs"/>
              </a:rPr>
              <a:t>setzt sich für den Abbau geschlechtsspezifischer Benachteiligungen ein, für Chancengleichheit und gleichberechtigte Teilhabe von Mädchen, jungen Frauen, Jungen und jungen Männern</a:t>
            </a:r>
          </a:p>
          <a:p>
            <a:pPr fontAlgn="base"/>
            <a:r>
              <a:rPr lang="de-DE" sz="1200" b="0" i="0" u="none" strike="noStrike" kern="1200" dirty="0">
                <a:solidFill>
                  <a:srgbClr val="000000"/>
                </a:solidFill>
                <a:effectLst/>
                <a:latin typeface="Times New Roman" pitchFamily="16" charset="0"/>
                <a:ea typeface="+mn-ea"/>
                <a:cs typeface="+mn-cs"/>
              </a:rPr>
              <a:t>fördert junge Menschen durch Angebote der Jugendarbeit in ihrer individuellen und sozialen Entwicklung und bietet benachteiligten oder von Benachteiligungen bedrohten Kindern und Jugendlichen Unterstützung an</a:t>
            </a:r>
          </a:p>
          <a:p>
            <a:pPr fontAlgn="base"/>
            <a:r>
              <a:rPr lang="de-DE" sz="1200" b="0" i="0" u="none" strike="noStrike" kern="1200" dirty="0">
                <a:solidFill>
                  <a:srgbClr val="000000"/>
                </a:solidFill>
                <a:effectLst/>
                <a:latin typeface="Times New Roman" pitchFamily="16" charset="0"/>
                <a:ea typeface="+mn-ea"/>
                <a:cs typeface="+mn-cs"/>
              </a:rPr>
              <a:t>integriert junge Menschen mit Migrationshintergrund in die Jugendarbeit und setzt sich für ihre gleichberechtigte Teilhabe und Chancengleichheit sowie sich für den Abbau von Benachteiligungen in der Gesellschaft ein</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37</a:t>
            </a:fld>
            <a:endParaRPr lang="de-DE"/>
          </a:p>
        </p:txBody>
      </p:sp>
    </p:spTree>
    <p:extLst>
      <p:ext uri="{BB962C8B-B14F-4D97-AF65-F5344CB8AC3E}">
        <p14:creationId xmlns:p14="http://schemas.microsoft.com/office/powerpoint/2010/main" val="35342777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rgbClr val="000000"/>
                </a:solidFill>
                <a:effectLst/>
                <a:latin typeface="Times New Roman" pitchFamily="16" charset="0"/>
                <a:ea typeface="+mn-ea"/>
                <a:cs typeface="+mn-cs"/>
              </a:rPr>
              <a:t>Arbeitsgemeinschaft der Landjugend </a:t>
            </a:r>
          </a:p>
          <a:p>
            <a:r>
              <a:rPr lang="de-DE" sz="1200" b="0" i="0" u="none" strike="noStrike" kern="1200" dirty="0">
                <a:solidFill>
                  <a:srgbClr val="000000"/>
                </a:solidFill>
                <a:effectLst/>
                <a:latin typeface="Times New Roman" pitchFamily="16" charset="0"/>
                <a:ea typeface="+mn-ea"/>
                <a:cs typeface="+mn-cs"/>
              </a:rPr>
              <a:t>Gremien im BBV </a:t>
            </a:r>
          </a:p>
          <a:p>
            <a:endParaRPr lang="de-DE" sz="1200" b="0" i="0" u="none" strike="noStrike" kern="1200" dirty="0">
              <a:solidFill>
                <a:srgbClr val="000000"/>
              </a:solidFill>
              <a:effectLst/>
              <a:latin typeface="Times New Roman" pitchFamily="16" charset="0"/>
              <a:ea typeface="+mn-ea"/>
              <a:cs typeface="+mn-cs"/>
            </a:endParaRPr>
          </a:p>
          <a:p>
            <a:r>
              <a:rPr lang="de-DE" sz="1200" b="1" i="0" u="none" strike="noStrike" kern="1200" dirty="0">
                <a:solidFill>
                  <a:srgbClr val="000000"/>
                </a:solidFill>
                <a:effectLst/>
                <a:latin typeface="Times New Roman" pitchFamily="16" charset="0"/>
                <a:ea typeface="+mn-ea"/>
                <a:cs typeface="+mn-cs"/>
              </a:rPr>
              <a:t>In der Arbeitsgemeinschaft der Landjugend im Bayerischen Bauernverband (</a:t>
            </a:r>
            <a:r>
              <a:rPr lang="de-DE" sz="1200" b="1" i="0" u="none" strike="noStrike" kern="1200" dirty="0" err="1">
                <a:solidFill>
                  <a:srgbClr val="000000"/>
                </a:solidFill>
                <a:effectLst/>
                <a:latin typeface="Times New Roman" pitchFamily="16" charset="0"/>
                <a:ea typeface="+mn-ea"/>
                <a:cs typeface="+mn-cs"/>
              </a:rPr>
              <a:t>ArGe</a:t>
            </a:r>
            <a:r>
              <a:rPr lang="de-DE" sz="1200" b="1" i="0" u="none" strike="noStrike" kern="1200" dirty="0">
                <a:solidFill>
                  <a:srgbClr val="000000"/>
                </a:solidFill>
                <a:effectLst/>
                <a:latin typeface="Times New Roman" pitchFamily="16" charset="0"/>
                <a:ea typeface="+mn-ea"/>
                <a:cs typeface="+mn-cs"/>
              </a:rPr>
              <a:t> Landjugend) arbeiten ehren- und hauptamtliche Mitglieder der drei Landjugendverbände auf Landesebene zusammen. </a:t>
            </a:r>
          </a:p>
          <a:p>
            <a:r>
              <a:rPr lang="de-DE" sz="1200" b="0" i="0" u="none" strike="noStrike" kern="1200" dirty="0">
                <a:solidFill>
                  <a:srgbClr val="000000"/>
                </a:solidFill>
                <a:effectLst/>
                <a:latin typeface="Times New Roman" pitchFamily="16" charset="0"/>
                <a:ea typeface="+mn-ea"/>
                <a:cs typeface="+mn-cs"/>
              </a:rPr>
              <a:t>Sie diskutieren und erarbeiten gemeinsame Interessen und vertreten ihre Positionen gegenüber Politik, Gesellschaft und Wirtschaft. Die </a:t>
            </a:r>
            <a:r>
              <a:rPr lang="de-DE" sz="1200" b="0" i="0" u="none" strike="noStrike" kern="1200" dirty="0" err="1">
                <a:solidFill>
                  <a:srgbClr val="000000"/>
                </a:solidFill>
                <a:effectLst/>
                <a:latin typeface="Times New Roman" pitchFamily="16" charset="0"/>
                <a:ea typeface="+mn-ea"/>
                <a:cs typeface="+mn-cs"/>
              </a:rPr>
              <a:t>ArGe</a:t>
            </a:r>
            <a:r>
              <a:rPr lang="de-DE" sz="1200" b="0" i="0" u="none" strike="noStrike" kern="1200" dirty="0">
                <a:solidFill>
                  <a:srgbClr val="000000"/>
                </a:solidFill>
                <a:effectLst/>
                <a:latin typeface="Times New Roman" pitchFamily="16" charset="0"/>
                <a:ea typeface="+mn-ea"/>
                <a:cs typeface="+mn-cs"/>
              </a:rPr>
              <a:t> Landjugend beschäftigt sich unter anderem mit Zukunftsthemen der Landwirtschaft, der Aus-, Fort- und Weiterbildung in der Landwirtschaft sowie dem Strukturwandel in ländlichen Regionen. Ferner stehen aktuelle Themen der EU-Agrarpolitik sowie die gesellschaftlichen Veränderungen in den ländlichen Räumen auf der Agenda.</a:t>
            </a:r>
          </a:p>
          <a:p>
            <a:r>
              <a:rPr lang="de-DE" sz="1200" b="0" i="0" u="none" strike="noStrike" kern="1200" dirty="0">
                <a:solidFill>
                  <a:srgbClr val="000000"/>
                </a:solidFill>
                <a:effectLst/>
                <a:latin typeface="Times New Roman" pitchFamily="16" charset="0"/>
                <a:ea typeface="+mn-ea"/>
                <a:cs typeface="+mn-cs"/>
              </a:rPr>
              <a:t>Die </a:t>
            </a:r>
            <a:r>
              <a:rPr lang="de-DE" sz="1200" b="0" i="0" u="none" strike="noStrike" kern="1200" dirty="0" err="1">
                <a:solidFill>
                  <a:srgbClr val="000000"/>
                </a:solidFill>
                <a:effectLst/>
                <a:latin typeface="Times New Roman" pitchFamily="16" charset="0"/>
                <a:ea typeface="+mn-ea"/>
                <a:cs typeface="+mn-cs"/>
              </a:rPr>
              <a:t>ArGe</a:t>
            </a:r>
            <a:r>
              <a:rPr lang="de-DE" sz="1200" b="0" i="0" u="none" strike="noStrike" kern="1200" dirty="0">
                <a:solidFill>
                  <a:srgbClr val="000000"/>
                </a:solidFill>
                <a:effectLst/>
                <a:latin typeface="Times New Roman" pitchFamily="16" charset="0"/>
                <a:ea typeface="+mn-ea"/>
                <a:cs typeface="+mn-cs"/>
              </a:rPr>
              <a:t> kommt regelmäßig zum Austausch zusammen - mindestens sechs mal im Jahr. Neben den ständigen Mitgliedern werden je nach Tagesordnung und Thema Vertreter der beiden christlichen Kirchen und Fachleute verschiedener Institutionen hinzugeladen.</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 </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Der Vorsitz wechselt alle zwei Jahre von einem von drei Verbänden - </a:t>
            </a:r>
            <a:r>
              <a:rPr lang="de-DE" sz="1200" b="1" i="0" u="sng" strike="noStrike" kern="1200" dirty="0">
                <a:solidFill>
                  <a:srgbClr val="000000"/>
                </a:solidFill>
                <a:effectLst/>
                <a:latin typeface="Times New Roman" pitchFamily="16" charset="0"/>
                <a:ea typeface="+mn-ea"/>
                <a:cs typeface="+mn-cs"/>
                <a:hlinkClick r:id="rId3"/>
              </a:rPr>
              <a:t>Bayerische Jungbauernschaft</a:t>
            </a:r>
            <a:r>
              <a:rPr lang="de-DE" sz="1200" b="0" i="0" u="none" strike="noStrike" kern="1200" dirty="0">
                <a:solidFill>
                  <a:srgbClr val="000000"/>
                </a:solidFill>
                <a:effectLst/>
                <a:latin typeface="Times New Roman" pitchFamily="16" charset="0"/>
                <a:ea typeface="+mn-ea"/>
                <a:cs typeface="+mn-cs"/>
              </a:rPr>
              <a:t>, </a:t>
            </a:r>
            <a:r>
              <a:rPr lang="de-DE" sz="1200" b="1" i="0" u="sng" strike="noStrike" kern="1200" dirty="0">
                <a:solidFill>
                  <a:srgbClr val="000000"/>
                </a:solidFill>
                <a:effectLst/>
                <a:latin typeface="Times New Roman" pitchFamily="16" charset="0"/>
                <a:ea typeface="+mn-ea"/>
                <a:cs typeface="+mn-cs"/>
                <a:hlinkClick r:id="rId4"/>
              </a:rPr>
              <a:t>Katholische Landjugendbewegung</a:t>
            </a:r>
            <a:r>
              <a:rPr lang="de-DE" sz="1200" b="0" i="0" u="none" strike="noStrike" kern="1200" dirty="0">
                <a:solidFill>
                  <a:srgbClr val="000000"/>
                </a:solidFill>
                <a:effectLst/>
                <a:latin typeface="Times New Roman" pitchFamily="16" charset="0"/>
                <a:ea typeface="+mn-ea"/>
                <a:cs typeface="+mn-cs"/>
              </a:rPr>
              <a:t> und </a:t>
            </a:r>
            <a:r>
              <a:rPr lang="de-DE" sz="1200" b="1" i="0" u="sng" strike="noStrike" kern="1200" dirty="0">
                <a:solidFill>
                  <a:srgbClr val="000000"/>
                </a:solidFill>
                <a:effectLst/>
                <a:latin typeface="Times New Roman" pitchFamily="16" charset="0"/>
                <a:ea typeface="+mn-ea"/>
                <a:cs typeface="+mn-cs"/>
                <a:hlinkClick r:id="rId5"/>
              </a:rPr>
              <a:t>Evangelische Landjugend in Bayern</a:t>
            </a:r>
            <a:r>
              <a:rPr lang="de-DE" sz="1200" b="0" i="0" u="none" strike="noStrike" kern="1200" dirty="0">
                <a:solidFill>
                  <a:srgbClr val="000000"/>
                </a:solidFill>
                <a:effectLst/>
                <a:latin typeface="Times New Roman" pitchFamily="16" charset="0"/>
                <a:ea typeface="+mn-ea"/>
                <a:cs typeface="+mn-cs"/>
              </a:rPr>
              <a:t> - auf den nächsten. Auf Bezirksebene wirken gleichartig aufgebaute Arbeitsgemeinschaften unter der Geschäftsführung durch die jeweilige Hauptgeschäftsstelle des BBV-Bezirksverbandes.</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38</a:t>
            </a:fld>
            <a:endParaRPr lang="de-DE"/>
          </a:p>
        </p:txBody>
      </p:sp>
    </p:spTree>
    <p:extLst>
      <p:ext uri="{BB962C8B-B14F-4D97-AF65-F5344CB8AC3E}">
        <p14:creationId xmlns:p14="http://schemas.microsoft.com/office/powerpoint/2010/main" val="37147463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1" i="0" u="none" strike="noStrike" kern="1200" dirty="0">
                <a:solidFill>
                  <a:srgbClr val="000000"/>
                </a:solidFill>
                <a:effectLst/>
                <a:latin typeface="Times New Roman" pitchFamily="16" charset="0"/>
                <a:ea typeface="+mn-ea"/>
                <a:cs typeface="+mn-cs"/>
              </a:rPr>
              <a:t>BJB-Beratungs- und Service UG</a:t>
            </a:r>
          </a:p>
          <a:p>
            <a:pPr fontAlgn="base"/>
            <a:r>
              <a:rPr lang="de-DE" sz="1200" b="0" i="0" u="none" strike="noStrike" kern="1200" dirty="0">
                <a:solidFill>
                  <a:srgbClr val="000000"/>
                </a:solidFill>
                <a:effectLst/>
                <a:latin typeface="Times New Roman" pitchFamily="16" charset="0"/>
                <a:ea typeface="+mn-ea"/>
                <a:cs typeface="+mn-cs"/>
              </a:rPr>
              <a:t>Die verbandseigene BJB-Beratungs- und Service UG</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(haftungsbeschränkt) wurde 2013 gegründet</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und übernimmt im Wesentlichen den wirtschaftlichen Geschäftsbetrieb des Verbandes.</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Sie ist darauf ausgerichtet, vor allem wirtschaftliche Veranstaltungen und öffentlichkeitswirksame Aktionen durchzuführen.</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Ein weiteres Standbein sind die Übernahme von Managementaufgaben von Verbänden und Aktivitäten rund um den Bereich IT.</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Aktuell wird hauptsächlich alles rund um den </a:t>
            </a:r>
            <a:r>
              <a:rPr lang="de-DE" sz="1200" b="0" i="0" u="none" strike="noStrike" kern="1200" dirty="0">
                <a:solidFill>
                  <a:srgbClr val="000000"/>
                </a:solidFill>
                <a:effectLst/>
                <a:latin typeface="Times New Roman" pitchFamily="16" charset="0"/>
                <a:ea typeface="+mn-ea"/>
                <a:cs typeface="+mn-cs"/>
                <a:hlinkClick r:id="rId3"/>
              </a:rPr>
              <a:t>Jungbauernkalender</a:t>
            </a:r>
            <a:r>
              <a:rPr lang="de-DE" sz="1200" b="0" i="0" u="none" strike="noStrike" kern="1200" dirty="0">
                <a:solidFill>
                  <a:srgbClr val="000000"/>
                </a:solidFill>
                <a:effectLst/>
                <a:latin typeface="Times New Roman" pitchFamily="16" charset="0"/>
                <a:ea typeface="+mn-ea"/>
                <a:cs typeface="+mn-cs"/>
              </a:rPr>
              <a:t> abgewickelt.</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39</a:t>
            </a:fld>
            <a:endParaRPr lang="de-DE"/>
          </a:p>
        </p:txBody>
      </p:sp>
    </p:spTree>
    <p:extLst>
      <p:ext uri="{BB962C8B-B14F-4D97-AF65-F5344CB8AC3E}">
        <p14:creationId xmlns:p14="http://schemas.microsoft.com/office/powerpoint/2010/main" val="3916020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Par Infos zur Party und Kalender</a:t>
            </a:r>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41</a:t>
            </a:fld>
            <a:endParaRPr lang="de-DE"/>
          </a:p>
        </p:txBody>
      </p:sp>
    </p:spTree>
    <p:extLst>
      <p:ext uri="{BB962C8B-B14F-4D97-AF65-F5344CB8AC3E}">
        <p14:creationId xmlns:p14="http://schemas.microsoft.com/office/powerpoint/2010/main" val="1499361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47500" lnSpcReduction="20000"/>
          </a:bodyPr>
          <a:lstStyle/>
          <a:p>
            <a:r>
              <a:rPr lang="de-DE" dirty="0"/>
              <a:t>Wer war</a:t>
            </a:r>
            <a:r>
              <a:rPr lang="de-DE" baseline="0" dirty="0"/>
              <a:t> schon einmal dort?</a:t>
            </a:r>
          </a:p>
          <a:p>
            <a:endParaRPr lang="de-DE" baseline="0" dirty="0"/>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de-DE" sz="1200" dirty="0">
                <a:latin typeface="Times New Roman" panose="02020603050405020304" pitchFamily="18" charset="0"/>
                <a:cs typeface="Times New Roman" panose="02020603050405020304" pitchFamily="18" charset="0"/>
              </a:rPr>
              <a:t>Jungbauernschule </a:t>
            </a:r>
            <a:r>
              <a:rPr lang="de-DE" sz="1200" dirty="0" err="1">
                <a:latin typeface="Times New Roman" panose="02020603050405020304" pitchFamily="18" charset="0"/>
                <a:cs typeface="Times New Roman" panose="02020603050405020304" pitchFamily="18" charset="0"/>
              </a:rPr>
              <a:t>Grainau</a:t>
            </a:r>
            <a:r>
              <a:rPr lang="de-DE" sz="1200" dirty="0">
                <a:latin typeface="Times New Roman" panose="02020603050405020304" pitchFamily="18" charset="0"/>
                <a:cs typeface="Times New Roman" panose="02020603050405020304" pitchFamily="18" charset="0"/>
              </a:rPr>
              <a:t>     1957</a:t>
            </a:r>
          </a:p>
          <a:p>
            <a:endParaRPr lang="de-DE" baseline="0" dirty="0"/>
          </a:p>
          <a:p>
            <a:endParaRPr lang="de-DE" baseline="0" dirty="0"/>
          </a:p>
          <a:p>
            <a:r>
              <a:rPr lang="de-DE" dirty="0"/>
              <a:t>Dieses Haus ist etwas Besonderes, und wir</a:t>
            </a:r>
            <a:r>
              <a:rPr lang="de-DE" baseline="0" dirty="0"/>
              <a:t> haben damit etwas in Deutschland Einmaliges. </a:t>
            </a:r>
          </a:p>
          <a:p>
            <a:r>
              <a:rPr lang="de-DE" baseline="0" dirty="0"/>
              <a:t>Denn dieses Haus wurde von Mitgliedern der Jungbauernschaft gegründet und ist bis heute in gemeinnütziger Trägerschaft. Es gibt keinen starken finanzkräftigen Partner (wie den BBV oder die kath. Kirche) im Hintergrund. Sondern es ist ein Stück weit „unser Haus“. Deshalb bekommen wir dort Sonderkonditionen – z.B. werden für BJB Gruppen dort Wochenendtermine frei gehalten, damit unsere Gruppen auch innerhalb eines Jahres die Möglichkeit haben, dort Zeit zu verbringen. </a:t>
            </a:r>
          </a:p>
          <a:p>
            <a:endParaRPr lang="de-DE" baseline="0" dirty="0"/>
          </a:p>
          <a:p>
            <a:r>
              <a:rPr lang="de-DE" sz="1200" b="1" i="0" u="none" strike="noStrike" kern="1200" dirty="0">
                <a:solidFill>
                  <a:srgbClr val="000000"/>
                </a:solidFill>
                <a:effectLst/>
                <a:latin typeface="Times New Roman" pitchFamily="16" charset="0"/>
                <a:ea typeface="+mn-ea"/>
                <a:cs typeface="+mn-cs"/>
              </a:rPr>
              <a:t>Der historische Hintergrund</a:t>
            </a:r>
            <a:r>
              <a:rPr lang="de-DE" sz="1200" b="0" i="0" u="none" strike="noStrike" kern="1200" dirty="0">
                <a:solidFill>
                  <a:srgbClr val="000000"/>
                </a:solidFill>
                <a:effectLst/>
                <a:latin typeface="Times New Roman" pitchFamily="16" charset="0"/>
                <a:ea typeface="+mn-ea"/>
                <a:cs typeface="+mn-cs"/>
              </a:rPr>
              <a:t> </a:t>
            </a:r>
          </a:p>
          <a:p>
            <a:r>
              <a:rPr lang="de-DE" sz="1200" b="0" i="0" u="none" strike="noStrike" kern="1200" dirty="0">
                <a:solidFill>
                  <a:srgbClr val="000000"/>
                </a:solidFill>
                <a:effectLst/>
                <a:latin typeface="Times New Roman" pitchFamily="16" charset="0"/>
                <a:ea typeface="+mn-ea"/>
                <a:cs typeface="+mn-cs"/>
              </a:rPr>
              <a:t>1957 ersteigerten visionär denkende Mitglieder der Bayerischen Jungbauernschaft die damalige </a:t>
            </a:r>
            <a:r>
              <a:rPr lang="de-DE" sz="1200" b="0" i="0" u="none" strike="noStrike" kern="1200" dirty="0" err="1">
                <a:solidFill>
                  <a:srgbClr val="000000"/>
                </a:solidFill>
                <a:effectLst/>
                <a:latin typeface="Times New Roman" pitchFamily="16" charset="0"/>
                <a:ea typeface="+mn-ea"/>
                <a:cs typeface="+mn-cs"/>
              </a:rPr>
              <a:t>Grainauer</a:t>
            </a:r>
            <a:r>
              <a:rPr lang="de-DE" sz="1200" b="0" i="0" u="none" strike="noStrike" kern="1200" dirty="0">
                <a:solidFill>
                  <a:srgbClr val="000000"/>
                </a:solidFill>
                <a:effectLst/>
                <a:latin typeface="Times New Roman" pitchFamily="16" charset="0"/>
                <a:ea typeface="+mn-ea"/>
                <a:cs typeface="+mn-cs"/>
              </a:rPr>
              <a:t> Tanzgaststätte der Bobfahrer-Legende </a:t>
            </a:r>
            <a:r>
              <a:rPr lang="de-DE" sz="1200" b="0" i="0" u="none" strike="noStrike" kern="1200" dirty="0" err="1">
                <a:solidFill>
                  <a:srgbClr val="000000"/>
                </a:solidFill>
                <a:effectLst/>
                <a:latin typeface="Times New Roman" pitchFamily="16" charset="0"/>
                <a:ea typeface="+mn-ea"/>
                <a:cs typeface="+mn-cs"/>
              </a:rPr>
              <a:t>Anderl</a:t>
            </a:r>
            <a:r>
              <a:rPr lang="de-DE" sz="1200" b="0" i="0" u="none" strike="noStrike" kern="1200" dirty="0">
                <a:solidFill>
                  <a:srgbClr val="000000"/>
                </a:solidFill>
                <a:effectLst/>
                <a:latin typeface="Times New Roman" pitchFamily="16" charset="0"/>
                <a:ea typeface="+mn-ea"/>
                <a:cs typeface="+mn-cs"/>
              </a:rPr>
              <a:t> Ostler. Der Immobilienerwerb wurde vom neu gegründeten Verein "Heimstätte der Bayerischen Jungbauernschaft e.V." ausgeführt, der bis heute als gemeinnütziger Trägerverein der Jungbauernschule agiert. Damit war der Grundstein für die vielfältige Bildungsarbeit im Seminarhaus Grainau gelegt. Alle neun Gründungsmitglieder waren führende Kräfte in der Bayerischen Jungbauernschaft.</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Somit ist die Jungbauernschule (mit heutigem Namen: Seminarhaus Grainau) zu 100% aus der Bayerischen Jungbauernschaft e.V. entstanden. Neben Junglandwirten sind heute viele junge Menschen Mitglieder der Bayerischen Jungbauernschaft die nicht (mehr) aus der Landwirtschaft kommen...</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Eine Folge des fortschreitenden Strukturwandels, auch innerhalb der 1953 gegründeten Bayerischen Jungbauernschaft. </a:t>
            </a:r>
          </a:p>
          <a:p>
            <a:r>
              <a:rPr lang="de-DE" sz="1200" b="0" i="0" u="none" strike="noStrike" kern="1200" dirty="0">
                <a:solidFill>
                  <a:srgbClr val="000000"/>
                </a:solidFill>
                <a:effectLst/>
                <a:latin typeface="Times New Roman" pitchFamily="16" charset="0"/>
                <a:ea typeface="+mn-ea"/>
                <a:cs typeface="+mn-cs"/>
              </a:rPr>
              <a:t>Die Gründungsmitglieder der Jungbauernschule waren (in alphabethische Reihenfolge):</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Toni Beck, Sepp </a:t>
            </a:r>
            <a:r>
              <a:rPr lang="de-DE" sz="1200" b="0" i="0" u="none" strike="noStrike" kern="1200" dirty="0" err="1">
                <a:solidFill>
                  <a:srgbClr val="000000"/>
                </a:solidFill>
                <a:effectLst/>
                <a:latin typeface="Times New Roman" pitchFamily="16" charset="0"/>
                <a:ea typeface="+mn-ea"/>
                <a:cs typeface="+mn-cs"/>
              </a:rPr>
              <a:t>Gaar</a:t>
            </a:r>
            <a:r>
              <a:rPr lang="de-DE" sz="1200" b="0" i="0" u="none" strike="noStrike" kern="1200" dirty="0">
                <a:solidFill>
                  <a:srgbClr val="000000"/>
                </a:solidFill>
                <a:effectLst/>
                <a:latin typeface="Times New Roman" pitchFamily="16" charset="0"/>
                <a:ea typeface="+mn-ea"/>
                <a:cs typeface="+mn-cs"/>
              </a:rPr>
              <a:t>, Franz Hummel, Rupert Linder, Simon Nüssel, Paul Röhner, Hermann Walz,</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Theo Weiler und Josef </a:t>
            </a:r>
            <a:r>
              <a:rPr lang="de-DE" sz="1200" b="0" i="0" u="none" strike="noStrike" kern="1200" dirty="0" err="1">
                <a:solidFill>
                  <a:srgbClr val="000000"/>
                </a:solidFill>
                <a:effectLst/>
                <a:latin typeface="Times New Roman" pitchFamily="16" charset="0"/>
                <a:ea typeface="+mn-ea"/>
                <a:cs typeface="+mn-cs"/>
              </a:rPr>
              <a:t>Zandt</a:t>
            </a:r>
            <a:r>
              <a:rPr lang="de-DE" sz="1200" b="0" i="0" u="none" strike="noStrike" kern="1200" dirty="0">
                <a:solidFill>
                  <a:srgbClr val="000000"/>
                </a:solidFill>
                <a:effectLst/>
                <a:latin typeface="Times New Roman" pitchFamily="16" charset="0"/>
                <a:ea typeface="+mn-ea"/>
                <a:cs typeface="+mn-cs"/>
              </a:rPr>
              <a:t>.</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Auch heute besteht der Trägerverein ausschließlich aus Privatpersonen, die sich innerhalb der Jungbauernschaft verdient gemacht haben.</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Theo Weiler (Schulleiter von 1958 bis 1981) gelingt es den Bildungsbetrieb aufzunehmen und auszubauen. Dies erfolgt in enger Zusammenarbeit mit der Jungbauernschaft. Eine hohe Identifikation der Mitglieder der Jungbauernschaft ist bis zum heutigen Tag erkennbar. Dies äußerte sich immer schon durch eine hohe Belegungsrate aus den Kreisen der Jungbauernschaft, aber auch durch aktive Mitarbeit bei Umbaumaßnahmen, einfallsreichen Spendenaufrufen und der Erteilung von zinslosen Darlehen für Investitionen von z.B. Ortsgruppen. So entwickelte sich in Grainau ein gemeinnütziges Bildungshaus,</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das zum einen in die Arbeit der Jungbauernschaft hineinwirkt, anderseits aber auch außerhalb der Landjugend Bildung für Menschen im ländlichen Raum anbietet. Diese gemeinnützige Bildungsarbeit wurde und wird staatlich unterstützt und anerkannt.</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1970: Gründungsmitglied Simon Nüssel übergibt nach erfolgreicher Arbeit den Vorsitz des </a:t>
            </a:r>
            <a:r>
              <a:rPr lang="de-DE" sz="1200" b="0" i="0" u="none" strike="noStrike" kern="1200" dirty="0" err="1">
                <a:solidFill>
                  <a:srgbClr val="000000"/>
                </a:solidFill>
                <a:effectLst/>
                <a:latin typeface="Times New Roman" pitchFamily="16" charset="0"/>
                <a:ea typeface="+mn-ea"/>
                <a:cs typeface="+mn-cs"/>
              </a:rPr>
              <a:t>Heimstättenvereins</a:t>
            </a:r>
            <a:r>
              <a:rPr lang="de-DE" sz="1200" b="0" i="0" u="none" strike="noStrike" kern="1200" dirty="0">
                <a:solidFill>
                  <a:srgbClr val="000000"/>
                </a:solidFill>
                <a:effectLst/>
                <a:latin typeface="Times New Roman" pitchFamily="16" charset="0"/>
                <a:ea typeface="+mn-ea"/>
                <a:cs typeface="+mn-cs"/>
              </a:rPr>
              <a:t> an Hermann </a:t>
            </a:r>
            <a:r>
              <a:rPr lang="de-DE" sz="1200" b="0" i="0" u="none" strike="noStrike" kern="1200" dirty="0" err="1">
                <a:solidFill>
                  <a:srgbClr val="000000"/>
                </a:solidFill>
                <a:effectLst/>
                <a:latin typeface="Times New Roman" pitchFamily="16" charset="0"/>
                <a:ea typeface="+mn-ea"/>
                <a:cs typeface="+mn-cs"/>
              </a:rPr>
              <a:t>Reitmayr</a:t>
            </a:r>
            <a:r>
              <a:rPr lang="de-DE" sz="1200" b="0" i="0" u="none" strike="noStrike" kern="1200" dirty="0">
                <a:solidFill>
                  <a:srgbClr val="000000"/>
                </a:solidFill>
                <a:effectLst/>
                <a:latin typeface="Times New Roman" pitchFamily="16" charset="0"/>
                <a:ea typeface="+mn-ea"/>
                <a:cs typeface="+mn-cs"/>
              </a:rPr>
              <a:t>.</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1974: konnte das benachbarte Gästehaus Maria Theresia erworben werden. Es wurde 1979 völlig abgerissen. Auf dem Grundstück entstand ein neuer Gebäudeteil, in direkter Verbindung zum Hauptgebäude mit dem ursprünglichen Tanzsaal.</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1981: Theo Weiler geht in den wohlverdienten Ruhestand. Andreas Hildebrandt tritt an seine Stelle. Er kann die erfolgreiche Arbeit von Herrn Weiler fortsetzten und es gelingt ihm, den durch den Bau entstandenen hohen Darlehensbestand zu verringern.</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1990: Andreas Hildebrandt kandidiert als Bürgermeister von Grainau und scheidet als Schulleiter aus.</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1992: Hermann </a:t>
            </a:r>
            <a:r>
              <a:rPr lang="de-DE" sz="1200" b="0" i="0" u="none" strike="noStrike" kern="1200" dirty="0" err="1">
                <a:solidFill>
                  <a:srgbClr val="000000"/>
                </a:solidFill>
                <a:effectLst/>
                <a:latin typeface="Times New Roman" pitchFamily="16" charset="0"/>
                <a:ea typeface="+mn-ea"/>
                <a:cs typeface="+mn-cs"/>
              </a:rPr>
              <a:t>Reitmayr</a:t>
            </a:r>
            <a:r>
              <a:rPr lang="de-DE" sz="1200" b="0" i="0" u="none" strike="noStrike" kern="1200" dirty="0">
                <a:solidFill>
                  <a:srgbClr val="000000"/>
                </a:solidFill>
                <a:effectLst/>
                <a:latin typeface="Times New Roman" pitchFamily="16" charset="0"/>
                <a:ea typeface="+mn-ea"/>
                <a:cs typeface="+mn-cs"/>
              </a:rPr>
              <a:t> gibt nach 22 Jahren erfolgreicher Vorstandsarbeit den Vorsitz an Herrn Georg </a:t>
            </a:r>
            <a:r>
              <a:rPr lang="de-DE" sz="1200" b="0" i="0" u="none" strike="noStrike" kern="1200" dirty="0" err="1">
                <a:solidFill>
                  <a:srgbClr val="000000"/>
                </a:solidFill>
                <a:effectLst/>
                <a:latin typeface="Times New Roman" pitchFamily="16" charset="0"/>
                <a:ea typeface="+mn-ea"/>
                <a:cs typeface="+mn-cs"/>
              </a:rPr>
              <a:t>Schwojer</a:t>
            </a:r>
            <a:r>
              <a:rPr lang="de-DE" sz="1200" b="0" i="0" u="none" strike="noStrike" kern="1200" dirty="0">
                <a:solidFill>
                  <a:srgbClr val="000000"/>
                </a:solidFill>
                <a:effectLst/>
                <a:latin typeface="Times New Roman" pitchFamily="16" charset="0"/>
                <a:ea typeface="+mn-ea"/>
                <a:cs typeface="+mn-cs"/>
              </a:rPr>
              <a:t> weiter.</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1993: Reiner Schmelz übernimmt die Schulleitung</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1993: Die ursprüngliche Tanzgaststätte wird entkernt, eine Zwischendecke eingezogen und mit modernen Zimmern völlig neu aufgebaut.</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2000: Der Neubau aus dem Jahr 1979 wird saniert und den gestiegenen Ansprüchen der Gäste angepasst.</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2004: das Nachbarhaus wird als "Villa Wetterstein" in Form eines Selbstversorgerhauses in die Arbeit des Bildungszentrums eingegliedert. Dies gelingt mit Unterstützung des Bayerischen Bauernverbandes und vor allem des Landwirtschaftlichen Buchführungsdienstes der Bayerischen Jungbauernschaft e.V.</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Es ist bezeichnend, </a:t>
            </a:r>
            <a:r>
              <a:rPr lang="de-DE" sz="1200" b="0" i="0" u="none" strike="noStrike" kern="1200" dirty="0" err="1">
                <a:solidFill>
                  <a:srgbClr val="000000"/>
                </a:solidFill>
                <a:effectLst/>
                <a:latin typeface="Times New Roman" pitchFamily="16" charset="0"/>
                <a:ea typeface="+mn-ea"/>
                <a:cs typeface="+mn-cs"/>
              </a:rPr>
              <a:t>daß</a:t>
            </a:r>
            <a:r>
              <a:rPr lang="de-DE" sz="1200" b="0" i="0" u="none" strike="noStrike" kern="1200" dirty="0">
                <a:solidFill>
                  <a:srgbClr val="000000"/>
                </a:solidFill>
                <a:effectLst/>
                <a:latin typeface="Times New Roman" pitchFamily="16" charset="0"/>
                <a:ea typeface="+mn-ea"/>
                <a:cs typeface="+mn-cs"/>
              </a:rPr>
              <a:t> die ursprüngliche Satzung im Wesentlichen bis heute gültig ist. Dabei hat sich die pädagogische Arbeit der Einrichtung ständig erweitert und aktuellen Anforderungen angepasst.</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Unser ganzheitlicher Bildungsansatz mit Hand, Herz und Verstand wird auch in unserem Leitbild deutlich. Gleichzeitig verstehen wir unser Haus als Begegnungshaus, in dem Austausch stattfinden soll: zwischen verschiedenen Generationen, zwischen Menschen aus unterschiedlichen Lebenswelten, Regionen und Ländern über die Grenzen Europas hinaus.</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In diesem Sinn sind wir den Gründungsvätern verpflichtet, die diese Aufgabe  zum Wohle des Einzelnen und der Gesellschaft als Gesamtheit, begonnen haben.</a:t>
            </a:r>
          </a:p>
          <a:p>
            <a:endParaRPr lang="de-DE" baseline="0" dirty="0"/>
          </a:p>
          <a:p>
            <a:endParaRPr lang="de-DE" baseline="0" dirty="0"/>
          </a:p>
          <a:p>
            <a:r>
              <a:rPr lang="de-DE" baseline="0" dirty="0"/>
              <a:t>Außerdem bietet das Haus einen Grundkurs an </a:t>
            </a:r>
            <a:r>
              <a:rPr lang="de-DE" baseline="0" dirty="0">
                <a:sym typeface="Wingdings" pitchFamily="2" charset="2"/>
              </a:rPr>
              <a:t> Julia</a:t>
            </a:r>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42</a:t>
            </a:fld>
            <a:endParaRPr lang="de-DE"/>
          </a:p>
        </p:txBody>
      </p:sp>
    </p:spTree>
    <p:extLst>
      <p:ext uri="{BB962C8B-B14F-4D97-AF65-F5344CB8AC3E}">
        <p14:creationId xmlns:p14="http://schemas.microsoft.com/office/powerpoint/2010/main" val="2437795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de-DE" sz="1200" dirty="0">
                <a:latin typeface="Times New Roman" panose="02020603050405020304" pitchFamily="18" charset="0"/>
                <a:cs typeface="Times New Roman" panose="02020603050405020304" pitchFamily="18" charset="0"/>
              </a:rPr>
              <a:t>Buchführungsdienst der Bayerischen Jungbauernschaft BBJ            1968        </a:t>
            </a:r>
          </a:p>
          <a:p>
            <a:endParaRPr lang="de-DE" sz="1200" b="0" i="0" u="none" strike="noStrike" kern="1200" dirty="0">
              <a:solidFill>
                <a:srgbClr val="000000"/>
              </a:solidFill>
              <a:effectLst/>
              <a:latin typeface="Times New Roman" pitchFamily="16" charset="0"/>
              <a:ea typeface="+mn-ea"/>
              <a:cs typeface="+mn-cs"/>
            </a:endParaRPr>
          </a:p>
          <a:p>
            <a:endParaRPr lang="de-DE" sz="1200" b="0" i="0" u="none" strike="noStrike" kern="1200" dirty="0">
              <a:solidFill>
                <a:srgbClr val="000000"/>
              </a:solidFill>
              <a:effectLst/>
              <a:latin typeface="Times New Roman" pitchFamily="16" charset="0"/>
              <a:ea typeface="+mn-ea"/>
              <a:cs typeface="+mn-cs"/>
            </a:endParaRPr>
          </a:p>
          <a:p>
            <a:r>
              <a:rPr lang="de-DE" sz="1200" b="0" i="0" u="none" strike="noStrike" kern="1200" dirty="0">
                <a:solidFill>
                  <a:srgbClr val="000000"/>
                </a:solidFill>
                <a:effectLst/>
                <a:latin typeface="Times New Roman" pitchFamily="16" charset="0"/>
                <a:ea typeface="+mn-ea"/>
                <a:cs typeface="+mn-cs"/>
              </a:rPr>
              <a:t>Aus der Jungbauernschaft heraus wurde die BBJ-Unternehmensgruppe gegründet. BBJ heißt Buchführungsdienst der Bayerischen Jungbauernschaft. Die Unternehmensgruppe bietet heutzutage ein großes Spektrum an Dienstleistungen</a:t>
            </a:r>
          </a:p>
          <a:p>
            <a:endParaRPr lang="de-DE" sz="1200" b="0" i="0" u="none" strike="noStrike" kern="1200" dirty="0">
              <a:solidFill>
                <a:srgbClr val="000000"/>
              </a:solidFill>
              <a:effectLst/>
              <a:latin typeface="Times New Roman" pitchFamily="16" charset="0"/>
              <a:ea typeface="+mn-ea"/>
              <a:cs typeface="+mn-cs"/>
            </a:endParaRPr>
          </a:p>
          <a:p>
            <a:r>
              <a:rPr lang="de-DE" sz="1200" b="1" i="0" u="none" strike="noStrike" kern="1200" dirty="0">
                <a:solidFill>
                  <a:srgbClr val="000000"/>
                </a:solidFill>
                <a:effectLst/>
                <a:latin typeface="Times New Roman" pitchFamily="16" charset="0"/>
                <a:ea typeface="+mn-ea"/>
                <a:cs typeface="+mn-cs"/>
              </a:rPr>
              <a:t>Kompetenz aus einer Hand für eine moderne Landwirtschaft</a:t>
            </a:r>
          </a:p>
          <a:p>
            <a:r>
              <a:rPr lang="de-DE" sz="1200" b="0" i="0" u="none" strike="noStrike" kern="1200" dirty="0">
                <a:solidFill>
                  <a:srgbClr val="000000"/>
                </a:solidFill>
                <a:effectLst/>
                <a:latin typeface="Times New Roman" pitchFamily="16" charset="0"/>
                <a:ea typeface="+mn-ea"/>
                <a:cs typeface="+mn-cs"/>
              </a:rPr>
              <a:t>Die BBJ-Unternehmensgruppe entstand 1968 aus der Idee, Landwirte in Bayern bei der Erfüllung ihrer Buchführungspflichten zu unterstützen.</a:t>
            </a:r>
          </a:p>
          <a:p>
            <a:r>
              <a:rPr lang="de-DE" sz="1200" b="0" i="0" u="none" strike="noStrike" kern="1200" dirty="0">
                <a:solidFill>
                  <a:srgbClr val="000000"/>
                </a:solidFill>
                <a:effectLst/>
                <a:latin typeface="Times New Roman" pitchFamily="16" charset="0"/>
                <a:ea typeface="+mn-ea"/>
                <a:cs typeface="+mn-cs"/>
              </a:rPr>
              <a:t>So waren wir erst Dienstleister in der Buchführung mit Betriebswirtschaft, dann auch zunehmend in den Bereichen Rechnungswesen, Auswertungen und Statistik, Steuerberatung, Wirtschaftsprüfung, EDV und Laborwesen tätig. Dabei war auch schon immer die betriebswirtschaftliche Bedeutung der Buchführungsarbeit für den Unternehmer im Vordergrund.</a:t>
            </a:r>
          </a:p>
          <a:p>
            <a:r>
              <a:rPr lang="de-DE" sz="1200" b="0" i="0" u="none" strike="noStrike" kern="1200" dirty="0">
                <a:solidFill>
                  <a:srgbClr val="000000"/>
                </a:solidFill>
                <a:effectLst/>
                <a:latin typeface="Times New Roman" pitchFamily="16" charset="0"/>
                <a:ea typeface="+mn-ea"/>
                <a:cs typeface="+mn-cs"/>
              </a:rPr>
              <a:t>Nur wer seinen Betrieb auch in Zahlen kennt, kann sich erfolgreich am Markt behaupten und bestehen. Daraus ist bis heute eine umfassende Steuerberatung entstanden, mehr schon eine Dienstleistungskultur. Von Anfang an setzten wir auf eine EDV-gestützte Zusammenarbeit, die sich schon früh auf Gewerbetreibende und Private erweitert hat</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43</a:t>
            </a:fld>
            <a:endParaRPr lang="de-DE"/>
          </a:p>
        </p:txBody>
      </p:sp>
    </p:spTree>
    <p:extLst>
      <p:ext uri="{BB962C8B-B14F-4D97-AF65-F5344CB8AC3E}">
        <p14:creationId xmlns:p14="http://schemas.microsoft.com/office/powerpoint/2010/main" val="702217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1FDBA1B4-E9BB-43B0-82F3-8BC623FB9DE3}"/>
              </a:ext>
            </a:extLst>
          </p:cNvPr>
          <p:cNvSpPr>
            <a:spLocks noGrp="1" noRot="1" noChangeAspect="1" noChangeArrowheads="1" noTextEdit="1"/>
          </p:cNvSpPr>
          <p:nvPr>
            <p:ph type="sldImg"/>
          </p:nvPr>
        </p:nvSpPr>
        <p:spPr/>
      </p:sp>
      <p:sp>
        <p:nvSpPr>
          <p:cNvPr id="9219" name="Notizenplatzhalter 2">
            <a:extLst>
              <a:ext uri="{FF2B5EF4-FFF2-40B4-BE49-F238E27FC236}">
                <a16:creationId xmlns:a16="http://schemas.microsoft.com/office/drawing/2014/main" id="{E0A3F27C-4D70-4995-A793-25D8BFEECA3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de-DE" dirty="0" err="1"/>
              <a:t>Aktivitäten</a:t>
            </a:r>
            <a:r>
              <a:rPr lang="en-US" altLang="de-DE" dirty="0"/>
              <a:t> </a:t>
            </a:r>
            <a:r>
              <a:rPr lang="en-US" altLang="de-DE" dirty="0" err="1"/>
              <a:t>rund</a:t>
            </a:r>
            <a:r>
              <a:rPr lang="en-US" altLang="de-DE" dirty="0"/>
              <a:t> um die </a:t>
            </a:r>
            <a:r>
              <a:rPr lang="en-US" altLang="de-DE" dirty="0" err="1"/>
              <a:t>ländlichen</a:t>
            </a:r>
            <a:r>
              <a:rPr lang="en-US" altLang="de-DE" dirty="0"/>
              <a:t> </a:t>
            </a:r>
            <a:r>
              <a:rPr lang="en-US" altLang="de-DE" dirty="0" err="1"/>
              <a:t>Räume</a:t>
            </a:r>
            <a:r>
              <a:rPr lang="en-US" altLang="de-DE" dirty="0"/>
              <a:t>, </a:t>
            </a:r>
            <a:r>
              <a:rPr lang="en-US" altLang="de-DE" dirty="0" err="1"/>
              <a:t>damit</a:t>
            </a:r>
            <a:r>
              <a:rPr lang="en-US" altLang="de-DE" dirty="0"/>
              <a:t> </a:t>
            </a:r>
            <a:r>
              <a:rPr lang="en-US" altLang="de-DE" dirty="0" err="1"/>
              <a:t>diese</a:t>
            </a:r>
            <a:r>
              <a:rPr lang="en-US" altLang="de-DE" dirty="0"/>
              <a:t> lebens- und </a:t>
            </a:r>
            <a:r>
              <a:rPr lang="en-US" altLang="de-DE" dirty="0" err="1"/>
              <a:t>liebenswert</a:t>
            </a:r>
            <a:r>
              <a:rPr lang="en-US" altLang="de-DE" dirty="0"/>
              <a:t> </a:t>
            </a:r>
            <a:r>
              <a:rPr lang="en-US" altLang="de-DE" dirty="0" err="1"/>
              <a:t>bleiben</a:t>
            </a:r>
            <a:endParaRPr lang="en-US" altLang="de-DE" dirty="0"/>
          </a:p>
          <a:p>
            <a:r>
              <a:rPr lang="en-US" altLang="de-DE" dirty="0" err="1"/>
              <a:t>Erhöhung</a:t>
            </a:r>
            <a:r>
              <a:rPr lang="en-US" altLang="de-DE" dirty="0"/>
              <a:t> der </a:t>
            </a:r>
            <a:r>
              <a:rPr lang="en-US" altLang="de-DE" dirty="0" err="1"/>
              <a:t>Akzeptanz</a:t>
            </a:r>
            <a:r>
              <a:rPr lang="en-US" altLang="de-DE" dirty="0"/>
              <a:t> von </a:t>
            </a:r>
            <a:r>
              <a:rPr lang="en-US" altLang="de-DE" dirty="0" err="1"/>
              <a:t>grünen</a:t>
            </a:r>
            <a:r>
              <a:rPr lang="en-US" altLang="de-DE" dirty="0"/>
              <a:t> </a:t>
            </a:r>
            <a:r>
              <a:rPr lang="en-US" altLang="de-DE" dirty="0" err="1"/>
              <a:t>Berufen</a:t>
            </a:r>
            <a:r>
              <a:rPr lang="en-US" altLang="de-DE" dirty="0"/>
              <a:t>, </a:t>
            </a:r>
            <a:r>
              <a:rPr lang="en-US" altLang="de-DE" dirty="0" err="1"/>
              <a:t>durch</a:t>
            </a:r>
            <a:r>
              <a:rPr lang="en-US" altLang="de-DE" dirty="0"/>
              <a:t> die </a:t>
            </a:r>
            <a:r>
              <a:rPr lang="en-US" altLang="de-DE" dirty="0" err="1"/>
              <a:t>Beteiligung</a:t>
            </a:r>
            <a:r>
              <a:rPr lang="en-US" altLang="de-DE" dirty="0"/>
              <a:t> an </a:t>
            </a:r>
            <a:r>
              <a:rPr lang="en-US" altLang="de-DE" dirty="0" err="1"/>
              <a:t>öffentlichkeitswirksamen</a:t>
            </a:r>
            <a:r>
              <a:rPr lang="en-US" altLang="de-DE" dirty="0"/>
              <a:t> </a:t>
            </a:r>
            <a:r>
              <a:rPr lang="en-US" altLang="de-DE" dirty="0" err="1"/>
              <a:t>Aktionen</a:t>
            </a:r>
            <a:r>
              <a:rPr lang="en-US" altLang="de-DE" dirty="0"/>
              <a:t>/</a:t>
            </a:r>
            <a:r>
              <a:rPr lang="en-US" altLang="de-DE" dirty="0" err="1"/>
              <a:t>Messen</a:t>
            </a:r>
            <a:r>
              <a:rPr lang="en-US" altLang="de-DE" dirty="0"/>
              <a:t>/Veranstaltungen/</a:t>
            </a:r>
            <a:r>
              <a:rPr lang="en-US" altLang="de-DE" dirty="0" err="1"/>
              <a:t>Beteiligungen</a:t>
            </a:r>
            <a:r>
              <a:rPr lang="en-US" altLang="de-DE" dirty="0"/>
              <a:t> </a:t>
            </a:r>
          </a:p>
          <a:p>
            <a:endParaRPr lang="de-DE" altLang="de-DE" dirty="0"/>
          </a:p>
        </p:txBody>
      </p:sp>
      <p:sp>
        <p:nvSpPr>
          <p:cNvPr id="9220" name="Foliennummernplatzhalter 3">
            <a:extLst>
              <a:ext uri="{FF2B5EF4-FFF2-40B4-BE49-F238E27FC236}">
                <a16:creationId xmlns:a16="http://schemas.microsoft.com/office/drawing/2014/main" id="{31F99247-0012-4CCC-B44B-9F6A122A6E10}"/>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9pPr>
          </a:lstStyle>
          <a:p>
            <a:fld id="{FAE77A1B-EE55-4EAB-BBBA-38FA664764F9}" type="slidenum">
              <a:rPr lang="de-DE" altLang="de-DE">
                <a:solidFill>
                  <a:srgbClr val="000000"/>
                </a:solidFill>
              </a:rPr>
              <a:pPr/>
              <a:t>6</a:t>
            </a:fld>
            <a:endParaRPr lang="de-DE" altLang="de-DE">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9D7BDB3-A529-464D-8E41-596FAE9CBBBB}"/>
              </a:ext>
            </a:extLst>
          </p:cNvPr>
          <p:cNvSpPr>
            <a:spLocks noGrp="1" noRot="1" noChangeAspect="1" noChangeArrowheads="1" noTextEdit="1"/>
          </p:cNvSpPr>
          <p:nvPr>
            <p:ph type="sldImg"/>
          </p:nvPr>
        </p:nvSpPr>
        <p:spPr/>
      </p:sp>
      <p:sp>
        <p:nvSpPr>
          <p:cNvPr id="12291" name="Notizenplatzhalter 2">
            <a:extLst>
              <a:ext uri="{FF2B5EF4-FFF2-40B4-BE49-F238E27FC236}">
                <a16:creationId xmlns:a16="http://schemas.microsoft.com/office/drawing/2014/main" id="{92CF0049-8718-43E9-B0CD-BCD83F337D2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de-DE"/>
              <a:t>We hold a varied range of seminars to meet the many demands of modern and traditional youth culture. A lot of the events take place in the conference centre of the Bavarian Young Farmers </a:t>
            </a:r>
            <a:r>
              <a:rPr lang="en-GB" altLang="de-DE" i="1"/>
              <a:t>(Seminarhaus)</a:t>
            </a:r>
            <a:r>
              <a:rPr lang="en-GB" altLang="de-DE"/>
              <a:t> at the foot of the Zugspitze Mountain in Grainau: </a:t>
            </a:r>
          </a:p>
          <a:p>
            <a:r>
              <a:rPr lang="de-DE" altLang="de-DE"/>
              <a:t>Grainauer young farmers days with </a:t>
            </a:r>
          </a:p>
          <a:p>
            <a:r>
              <a:rPr lang="de-DE" altLang="de-DE"/>
              <a:t>online seminars, </a:t>
            </a:r>
          </a:p>
          <a:p>
            <a:r>
              <a:rPr lang="de-DE" altLang="de-DE"/>
              <a:t>Team Trainings </a:t>
            </a:r>
          </a:p>
        </p:txBody>
      </p:sp>
      <p:sp>
        <p:nvSpPr>
          <p:cNvPr id="12292" name="Foliennummernplatzhalter 3">
            <a:extLst>
              <a:ext uri="{FF2B5EF4-FFF2-40B4-BE49-F238E27FC236}">
                <a16:creationId xmlns:a16="http://schemas.microsoft.com/office/drawing/2014/main" id="{3BDD9285-8FCB-4DB6-9C35-D3D2E89E1059}"/>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9pPr>
          </a:lstStyle>
          <a:p>
            <a:fld id="{2D240B61-0A58-4566-BEEA-7F6C59B121F4}" type="slidenum">
              <a:rPr lang="de-DE" altLang="de-DE">
                <a:solidFill>
                  <a:srgbClr val="000000"/>
                </a:solidFill>
              </a:rPr>
              <a:pPr/>
              <a:t>8</a:t>
            </a:fld>
            <a:endParaRPr lang="de-DE" altLang="de-DE">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a:extLst>
              <a:ext uri="{FF2B5EF4-FFF2-40B4-BE49-F238E27FC236}">
                <a16:creationId xmlns:a16="http://schemas.microsoft.com/office/drawing/2014/main" id="{85286E26-9842-4E15-9A77-0DBC9A9DD3C7}"/>
              </a:ext>
            </a:extLst>
          </p:cNvPr>
          <p:cNvSpPr>
            <a:spLocks noGrp="1" noRot="1" noChangeAspect="1" noChangeArrowheads="1" noTextEdit="1"/>
          </p:cNvSpPr>
          <p:nvPr>
            <p:ph type="sldImg"/>
          </p:nvPr>
        </p:nvSpPr>
        <p:spPr/>
      </p:sp>
      <p:sp>
        <p:nvSpPr>
          <p:cNvPr id="14339" name="Notizenplatzhalter 2">
            <a:extLst>
              <a:ext uri="{FF2B5EF4-FFF2-40B4-BE49-F238E27FC236}">
                <a16:creationId xmlns:a16="http://schemas.microsoft.com/office/drawing/2014/main" id="{7BC6725D-1C89-42B8-98D5-88CDCEFFD51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a:t>Factory tours, trips abroad</a:t>
            </a:r>
          </a:p>
        </p:txBody>
      </p:sp>
      <p:sp>
        <p:nvSpPr>
          <p:cNvPr id="14340" name="Foliennummernplatzhalter 3">
            <a:extLst>
              <a:ext uri="{FF2B5EF4-FFF2-40B4-BE49-F238E27FC236}">
                <a16:creationId xmlns:a16="http://schemas.microsoft.com/office/drawing/2014/main" id="{7A6FBF64-0A50-4412-AFBA-3CE168ED4112}"/>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9pPr>
          </a:lstStyle>
          <a:p>
            <a:fld id="{D4B4DF54-E991-4A2B-A244-E45CCFEB7B13}" type="slidenum">
              <a:rPr lang="de-DE" altLang="de-DE">
                <a:solidFill>
                  <a:srgbClr val="000000"/>
                </a:solidFill>
              </a:rPr>
              <a:pPr/>
              <a:t>9</a:t>
            </a:fld>
            <a:endParaRPr lang="de-DE" altLang="de-DE">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59E062E4-4EF2-42D2-B0C1-8C59B5551182}"/>
              </a:ext>
            </a:extLst>
          </p:cNvPr>
          <p:cNvSpPr>
            <a:spLocks noGrp="1" noRot="1" noChangeAspect="1" noChangeArrowheads="1" noTextEdit="1"/>
          </p:cNvSpPr>
          <p:nvPr>
            <p:ph type="sldImg"/>
          </p:nvPr>
        </p:nvSpPr>
        <p:spPr/>
      </p:sp>
      <p:sp>
        <p:nvSpPr>
          <p:cNvPr id="16387" name="Notizenplatzhalter 2">
            <a:extLst>
              <a:ext uri="{FF2B5EF4-FFF2-40B4-BE49-F238E27FC236}">
                <a16:creationId xmlns:a16="http://schemas.microsoft.com/office/drawing/2014/main" id="{9A71CB2B-3C87-4F7C-B3A7-5F15C299021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tLang="de-DE"/>
          </a:p>
        </p:txBody>
      </p:sp>
      <p:sp>
        <p:nvSpPr>
          <p:cNvPr id="16388" name="Foliennummernplatzhalter 3">
            <a:extLst>
              <a:ext uri="{FF2B5EF4-FFF2-40B4-BE49-F238E27FC236}">
                <a16:creationId xmlns:a16="http://schemas.microsoft.com/office/drawing/2014/main" id="{1534E7A2-94C0-4916-B609-2C8BEF6F3240}"/>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9pPr>
          </a:lstStyle>
          <a:p>
            <a:fld id="{4F278154-2179-4201-A4CA-9CFE4059A75A}" type="slidenum">
              <a:rPr lang="de-DE" altLang="de-DE">
                <a:solidFill>
                  <a:srgbClr val="000000"/>
                </a:solidFill>
              </a:rPr>
              <a:pPr/>
              <a:t>10</a:t>
            </a:fld>
            <a:endParaRPr lang="de-DE" altLang="de-DE">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Oberfranken</a:t>
            </a:r>
          </a:p>
          <a:p>
            <a:r>
              <a:rPr lang="de-DE" dirty="0"/>
              <a:t>Aktion „Gute Lebensmittel“</a:t>
            </a:r>
          </a:p>
          <a:p>
            <a:r>
              <a:rPr lang="de-DE" dirty="0"/>
              <a:t>Aktionsteam #landgemacht</a:t>
            </a:r>
          </a:p>
          <a:p>
            <a:r>
              <a:rPr lang="de-DE" dirty="0"/>
              <a:t>Lösungsorientierte Gesprächsführung – Führungstraining</a:t>
            </a:r>
          </a:p>
          <a:p>
            <a:r>
              <a:rPr lang="de-DE" dirty="0"/>
              <a:t>Gruppenausflug Skifahren</a:t>
            </a:r>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12</a:t>
            </a:fld>
            <a:endParaRPr lang="de-DE"/>
          </a:p>
        </p:txBody>
      </p:sp>
    </p:spTree>
    <p:extLst>
      <p:ext uri="{BB962C8B-B14F-4D97-AF65-F5344CB8AC3E}">
        <p14:creationId xmlns:p14="http://schemas.microsoft.com/office/powerpoint/2010/main" val="4157266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Niederbayern</a:t>
            </a:r>
          </a:p>
          <a:p>
            <a:r>
              <a:rPr lang="de-DE" dirty="0"/>
              <a:t>Grillsaisoneröffnung 2019</a:t>
            </a:r>
          </a:p>
          <a:p>
            <a:r>
              <a:rPr lang="de-DE" dirty="0" err="1"/>
              <a:t>Kalendergirlparty</a:t>
            </a:r>
            <a:r>
              <a:rPr lang="de-DE" dirty="0"/>
              <a:t> 2019</a:t>
            </a:r>
          </a:p>
          <a:p>
            <a:r>
              <a:rPr lang="de-DE" dirty="0" err="1"/>
              <a:t>Karpfham</a:t>
            </a:r>
            <a:r>
              <a:rPr lang="de-DE" dirty="0"/>
              <a:t> 2019</a:t>
            </a:r>
          </a:p>
          <a:p>
            <a:r>
              <a:rPr lang="de-DE" dirty="0"/>
              <a:t>Lehrfahrt 2019 </a:t>
            </a:r>
          </a:p>
          <a:p>
            <a:endParaRPr lang="de-DE" dirty="0"/>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13</a:t>
            </a:fld>
            <a:endParaRPr lang="de-DE"/>
          </a:p>
        </p:txBody>
      </p:sp>
    </p:spTree>
    <p:extLst>
      <p:ext uri="{BB962C8B-B14F-4D97-AF65-F5344CB8AC3E}">
        <p14:creationId xmlns:p14="http://schemas.microsoft.com/office/powerpoint/2010/main" val="1301998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55652" y="2347915"/>
            <a:ext cx="8569325" cy="1620837"/>
          </a:xfrm>
        </p:spPr>
        <p:txBody>
          <a:bodyPr/>
          <a:lstStyle/>
          <a:p>
            <a:r>
              <a:rPr lang="de-DE"/>
              <a:t>Titelmasterformat durch Klicken bearbeiten</a:t>
            </a:r>
          </a:p>
        </p:txBody>
      </p:sp>
      <p:sp>
        <p:nvSpPr>
          <p:cNvPr id="3" name="Unt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3"/>
          <p:cNvSpPr>
            <a:spLocks noGrp="1" noChangeArrowheads="1"/>
          </p:cNvSpPr>
          <p:nvPr>
            <p:ph type="dt" idx="10"/>
          </p:nvPr>
        </p:nvSpPr>
        <p:spPr>
          <a:ln/>
        </p:spPr>
        <p:txBody>
          <a:bodyPr/>
          <a:lstStyle>
            <a:lvl1pPr>
              <a:defRPr/>
            </a:lvl1pPr>
          </a:lstStyle>
          <a:p>
            <a:pPr>
              <a:defRPr/>
            </a:pPr>
            <a:endParaRPr lang="de-DE"/>
          </a:p>
        </p:txBody>
      </p:sp>
      <p:sp>
        <p:nvSpPr>
          <p:cNvPr id="5" name="Rectangle 4"/>
          <p:cNvSpPr>
            <a:spLocks noGrp="1" noChangeArrowheads="1"/>
          </p:cNvSpPr>
          <p:nvPr>
            <p:ph type="ftr" idx="11"/>
          </p:nvPr>
        </p:nvSpPr>
        <p:spPr>
          <a:ln/>
        </p:spPr>
        <p:txBody>
          <a:bodyPr/>
          <a:lstStyle>
            <a:lvl1pPr>
              <a:defRPr/>
            </a:lvl1pPr>
          </a:lstStyle>
          <a:p>
            <a:pPr>
              <a:defRPr/>
            </a:pPr>
            <a:endParaRPr lang="de-DE"/>
          </a:p>
        </p:txBody>
      </p:sp>
      <p:sp>
        <p:nvSpPr>
          <p:cNvPr id="6" name="Rectangle 5"/>
          <p:cNvSpPr>
            <a:spLocks noGrp="1" noChangeArrowheads="1"/>
          </p:cNvSpPr>
          <p:nvPr>
            <p:ph type="sldNum" idx="12"/>
          </p:nvPr>
        </p:nvSpPr>
        <p:spPr>
          <a:ln/>
        </p:spPr>
        <p:txBody>
          <a:bodyPr/>
          <a:lstStyle>
            <a:lvl1pPr>
              <a:defRPr/>
            </a:lvl1pPr>
          </a:lstStyle>
          <a:p>
            <a:pPr>
              <a:defRPr/>
            </a:pPr>
            <a:fld id="{5D581C08-3360-459B-B044-2784D7E93566}" type="slidenum">
              <a:rPr lang="de-DE"/>
              <a:pPr>
                <a:defRPr/>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3"/>
          <p:cNvSpPr>
            <a:spLocks noGrp="1" noChangeArrowheads="1"/>
          </p:cNvSpPr>
          <p:nvPr>
            <p:ph type="dt" idx="10"/>
          </p:nvPr>
        </p:nvSpPr>
        <p:spPr>
          <a:ln/>
        </p:spPr>
        <p:txBody>
          <a:bodyPr/>
          <a:lstStyle>
            <a:lvl1pPr>
              <a:defRPr/>
            </a:lvl1pPr>
          </a:lstStyle>
          <a:p>
            <a:pPr>
              <a:defRPr/>
            </a:pPr>
            <a:endParaRPr lang="de-DE"/>
          </a:p>
        </p:txBody>
      </p:sp>
      <p:sp>
        <p:nvSpPr>
          <p:cNvPr id="5" name="Rectangle 4"/>
          <p:cNvSpPr>
            <a:spLocks noGrp="1" noChangeArrowheads="1"/>
          </p:cNvSpPr>
          <p:nvPr>
            <p:ph type="ftr" idx="11"/>
          </p:nvPr>
        </p:nvSpPr>
        <p:spPr>
          <a:ln/>
        </p:spPr>
        <p:txBody>
          <a:bodyPr/>
          <a:lstStyle>
            <a:lvl1pPr>
              <a:defRPr/>
            </a:lvl1pPr>
          </a:lstStyle>
          <a:p>
            <a:pPr>
              <a:defRPr/>
            </a:pPr>
            <a:endParaRPr lang="de-DE"/>
          </a:p>
        </p:txBody>
      </p:sp>
      <p:sp>
        <p:nvSpPr>
          <p:cNvPr id="6" name="Rectangle 5"/>
          <p:cNvSpPr>
            <a:spLocks noGrp="1" noChangeArrowheads="1"/>
          </p:cNvSpPr>
          <p:nvPr>
            <p:ph type="sldNum" idx="12"/>
          </p:nvPr>
        </p:nvSpPr>
        <p:spPr>
          <a:ln/>
        </p:spPr>
        <p:txBody>
          <a:bodyPr/>
          <a:lstStyle>
            <a:lvl1pPr>
              <a:defRPr/>
            </a:lvl1pPr>
          </a:lstStyle>
          <a:p>
            <a:pPr>
              <a:defRPr/>
            </a:pPr>
            <a:fld id="{A3C6309E-D5DD-4E54-A783-11CAD6FF4814}" type="slidenum">
              <a:rPr lang="de-DE"/>
              <a:pPr>
                <a:defRPr/>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05675" y="301626"/>
            <a:ext cx="2266950" cy="645477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503238" y="301626"/>
            <a:ext cx="6650037" cy="645477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3"/>
          <p:cNvSpPr>
            <a:spLocks noGrp="1" noChangeArrowheads="1"/>
          </p:cNvSpPr>
          <p:nvPr>
            <p:ph type="dt" idx="10"/>
          </p:nvPr>
        </p:nvSpPr>
        <p:spPr>
          <a:ln/>
        </p:spPr>
        <p:txBody>
          <a:bodyPr/>
          <a:lstStyle>
            <a:lvl1pPr>
              <a:defRPr/>
            </a:lvl1pPr>
          </a:lstStyle>
          <a:p>
            <a:pPr>
              <a:defRPr/>
            </a:pPr>
            <a:endParaRPr lang="de-DE"/>
          </a:p>
        </p:txBody>
      </p:sp>
      <p:sp>
        <p:nvSpPr>
          <p:cNvPr id="5" name="Rectangle 4"/>
          <p:cNvSpPr>
            <a:spLocks noGrp="1" noChangeArrowheads="1"/>
          </p:cNvSpPr>
          <p:nvPr>
            <p:ph type="ftr" idx="11"/>
          </p:nvPr>
        </p:nvSpPr>
        <p:spPr>
          <a:ln/>
        </p:spPr>
        <p:txBody>
          <a:bodyPr/>
          <a:lstStyle>
            <a:lvl1pPr>
              <a:defRPr/>
            </a:lvl1pPr>
          </a:lstStyle>
          <a:p>
            <a:pPr>
              <a:defRPr/>
            </a:pPr>
            <a:endParaRPr lang="de-DE"/>
          </a:p>
        </p:txBody>
      </p:sp>
      <p:sp>
        <p:nvSpPr>
          <p:cNvPr id="6" name="Rectangle 5"/>
          <p:cNvSpPr>
            <a:spLocks noGrp="1" noChangeArrowheads="1"/>
          </p:cNvSpPr>
          <p:nvPr>
            <p:ph type="sldNum" idx="12"/>
          </p:nvPr>
        </p:nvSpPr>
        <p:spPr>
          <a:ln/>
        </p:spPr>
        <p:txBody>
          <a:bodyPr/>
          <a:lstStyle>
            <a:lvl1pPr>
              <a:defRPr/>
            </a:lvl1pPr>
          </a:lstStyle>
          <a:p>
            <a:pPr>
              <a:defRPr/>
            </a:pPr>
            <a:fld id="{946DAA49-28DE-4951-9C8D-5209CFB3EE88}" type="slidenum">
              <a:rPr lang="de-DE"/>
              <a:pPr>
                <a:defRPr/>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3"/>
          <p:cNvSpPr>
            <a:spLocks noGrp="1" noChangeArrowheads="1"/>
          </p:cNvSpPr>
          <p:nvPr>
            <p:ph type="dt" idx="10"/>
          </p:nvPr>
        </p:nvSpPr>
        <p:spPr>
          <a:ln/>
        </p:spPr>
        <p:txBody>
          <a:bodyPr/>
          <a:lstStyle>
            <a:lvl1pPr>
              <a:defRPr/>
            </a:lvl1pPr>
          </a:lstStyle>
          <a:p>
            <a:pPr>
              <a:defRPr/>
            </a:pPr>
            <a:endParaRPr lang="de-DE"/>
          </a:p>
        </p:txBody>
      </p:sp>
      <p:sp>
        <p:nvSpPr>
          <p:cNvPr id="5" name="Rectangle 4"/>
          <p:cNvSpPr>
            <a:spLocks noGrp="1" noChangeArrowheads="1"/>
          </p:cNvSpPr>
          <p:nvPr>
            <p:ph type="ftr" idx="11"/>
          </p:nvPr>
        </p:nvSpPr>
        <p:spPr>
          <a:ln/>
        </p:spPr>
        <p:txBody>
          <a:bodyPr/>
          <a:lstStyle>
            <a:lvl1pPr>
              <a:defRPr/>
            </a:lvl1pPr>
          </a:lstStyle>
          <a:p>
            <a:pPr>
              <a:defRPr/>
            </a:pPr>
            <a:endParaRPr lang="de-DE"/>
          </a:p>
        </p:txBody>
      </p:sp>
      <p:sp>
        <p:nvSpPr>
          <p:cNvPr id="6" name="Rectangle 5"/>
          <p:cNvSpPr>
            <a:spLocks noGrp="1" noChangeArrowheads="1"/>
          </p:cNvSpPr>
          <p:nvPr>
            <p:ph type="sldNum" idx="12"/>
          </p:nvPr>
        </p:nvSpPr>
        <p:spPr>
          <a:ln/>
        </p:spPr>
        <p:txBody>
          <a:bodyPr/>
          <a:lstStyle>
            <a:lvl1pPr>
              <a:defRPr/>
            </a:lvl1pPr>
          </a:lstStyle>
          <a:p>
            <a:pPr>
              <a:defRPr/>
            </a:pPr>
            <a:fld id="{EFADBCF8-3DE6-4819-9DE6-D0C5E0CA5B8D}" type="slidenum">
              <a:rPr lang="de-DE"/>
              <a:pPr>
                <a:defRPr/>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96927" y="4857752"/>
            <a:ext cx="8567738" cy="15017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96927" y="3203577"/>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3"/>
          <p:cNvSpPr>
            <a:spLocks noGrp="1" noChangeArrowheads="1"/>
          </p:cNvSpPr>
          <p:nvPr>
            <p:ph type="dt" idx="10"/>
          </p:nvPr>
        </p:nvSpPr>
        <p:spPr>
          <a:ln/>
        </p:spPr>
        <p:txBody>
          <a:bodyPr/>
          <a:lstStyle>
            <a:lvl1pPr>
              <a:defRPr/>
            </a:lvl1pPr>
          </a:lstStyle>
          <a:p>
            <a:pPr>
              <a:defRPr/>
            </a:pPr>
            <a:endParaRPr lang="de-DE"/>
          </a:p>
        </p:txBody>
      </p:sp>
      <p:sp>
        <p:nvSpPr>
          <p:cNvPr id="5" name="Rectangle 4"/>
          <p:cNvSpPr>
            <a:spLocks noGrp="1" noChangeArrowheads="1"/>
          </p:cNvSpPr>
          <p:nvPr>
            <p:ph type="ftr" idx="11"/>
          </p:nvPr>
        </p:nvSpPr>
        <p:spPr>
          <a:ln/>
        </p:spPr>
        <p:txBody>
          <a:bodyPr/>
          <a:lstStyle>
            <a:lvl1pPr>
              <a:defRPr/>
            </a:lvl1pPr>
          </a:lstStyle>
          <a:p>
            <a:pPr>
              <a:defRPr/>
            </a:pPr>
            <a:endParaRPr lang="de-DE"/>
          </a:p>
        </p:txBody>
      </p:sp>
      <p:sp>
        <p:nvSpPr>
          <p:cNvPr id="6" name="Rectangle 5"/>
          <p:cNvSpPr>
            <a:spLocks noGrp="1" noChangeArrowheads="1"/>
          </p:cNvSpPr>
          <p:nvPr>
            <p:ph type="sldNum" idx="12"/>
          </p:nvPr>
        </p:nvSpPr>
        <p:spPr>
          <a:ln/>
        </p:spPr>
        <p:txBody>
          <a:bodyPr/>
          <a:lstStyle>
            <a:lvl1pPr>
              <a:defRPr/>
            </a:lvl1pPr>
          </a:lstStyle>
          <a:p>
            <a:pPr>
              <a:defRPr/>
            </a:pPr>
            <a:fld id="{9AE7B5E5-5ABF-4D2D-8CFE-5DC29E73B614}" type="slidenum">
              <a:rPr lang="de-DE"/>
              <a:pPr>
                <a:defRPr/>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03238" y="1768477"/>
            <a:ext cx="4457700"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113338" y="1768477"/>
            <a:ext cx="4459287"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3"/>
          <p:cNvSpPr>
            <a:spLocks noGrp="1" noChangeArrowheads="1"/>
          </p:cNvSpPr>
          <p:nvPr>
            <p:ph type="dt" idx="10"/>
          </p:nvPr>
        </p:nvSpPr>
        <p:spPr>
          <a:ln/>
        </p:spPr>
        <p:txBody>
          <a:bodyPr/>
          <a:lstStyle>
            <a:lvl1pPr>
              <a:defRPr/>
            </a:lvl1pPr>
          </a:lstStyle>
          <a:p>
            <a:pPr>
              <a:defRPr/>
            </a:pPr>
            <a:endParaRPr lang="de-DE"/>
          </a:p>
        </p:txBody>
      </p:sp>
      <p:sp>
        <p:nvSpPr>
          <p:cNvPr id="6" name="Rectangle 4"/>
          <p:cNvSpPr>
            <a:spLocks noGrp="1" noChangeArrowheads="1"/>
          </p:cNvSpPr>
          <p:nvPr>
            <p:ph type="ftr" idx="11"/>
          </p:nvPr>
        </p:nvSpPr>
        <p:spPr>
          <a:ln/>
        </p:spPr>
        <p:txBody>
          <a:bodyPr/>
          <a:lstStyle>
            <a:lvl1pPr>
              <a:defRPr/>
            </a:lvl1pPr>
          </a:lstStyle>
          <a:p>
            <a:pPr>
              <a:defRPr/>
            </a:pPr>
            <a:endParaRPr lang="de-DE"/>
          </a:p>
        </p:txBody>
      </p:sp>
      <p:sp>
        <p:nvSpPr>
          <p:cNvPr id="7" name="Rectangle 5"/>
          <p:cNvSpPr>
            <a:spLocks noGrp="1" noChangeArrowheads="1"/>
          </p:cNvSpPr>
          <p:nvPr>
            <p:ph type="sldNum" idx="12"/>
          </p:nvPr>
        </p:nvSpPr>
        <p:spPr>
          <a:ln/>
        </p:spPr>
        <p:txBody>
          <a:bodyPr/>
          <a:lstStyle>
            <a:lvl1pPr>
              <a:defRPr/>
            </a:lvl1pPr>
          </a:lstStyle>
          <a:p>
            <a:pPr>
              <a:defRPr/>
            </a:pPr>
            <a:fld id="{8E1A9514-0045-4837-85F5-A7A0AB0B07BD}" type="slidenum">
              <a:rPr lang="de-DE"/>
              <a:pPr>
                <a:defRPr/>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504827"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504827"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3"/>
          <p:cNvSpPr>
            <a:spLocks noGrp="1" noChangeArrowheads="1"/>
          </p:cNvSpPr>
          <p:nvPr>
            <p:ph type="dt" idx="10"/>
          </p:nvPr>
        </p:nvSpPr>
        <p:spPr>
          <a:ln/>
        </p:spPr>
        <p:txBody>
          <a:bodyPr/>
          <a:lstStyle>
            <a:lvl1pPr>
              <a:defRPr/>
            </a:lvl1pPr>
          </a:lstStyle>
          <a:p>
            <a:pPr>
              <a:defRPr/>
            </a:pPr>
            <a:endParaRPr lang="de-DE"/>
          </a:p>
        </p:txBody>
      </p:sp>
      <p:sp>
        <p:nvSpPr>
          <p:cNvPr id="8" name="Rectangle 4"/>
          <p:cNvSpPr>
            <a:spLocks noGrp="1" noChangeArrowheads="1"/>
          </p:cNvSpPr>
          <p:nvPr>
            <p:ph type="ftr" idx="11"/>
          </p:nvPr>
        </p:nvSpPr>
        <p:spPr>
          <a:ln/>
        </p:spPr>
        <p:txBody>
          <a:bodyPr/>
          <a:lstStyle>
            <a:lvl1pPr>
              <a:defRPr/>
            </a:lvl1pPr>
          </a:lstStyle>
          <a:p>
            <a:pPr>
              <a:defRPr/>
            </a:pPr>
            <a:endParaRPr lang="de-DE"/>
          </a:p>
        </p:txBody>
      </p:sp>
      <p:sp>
        <p:nvSpPr>
          <p:cNvPr id="9" name="Rectangle 5"/>
          <p:cNvSpPr>
            <a:spLocks noGrp="1" noChangeArrowheads="1"/>
          </p:cNvSpPr>
          <p:nvPr>
            <p:ph type="sldNum" idx="12"/>
          </p:nvPr>
        </p:nvSpPr>
        <p:spPr>
          <a:ln/>
        </p:spPr>
        <p:txBody>
          <a:bodyPr/>
          <a:lstStyle>
            <a:lvl1pPr>
              <a:defRPr/>
            </a:lvl1pPr>
          </a:lstStyle>
          <a:p>
            <a:pPr>
              <a:defRPr/>
            </a:pPr>
            <a:fld id="{04D61F0D-B31D-47EC-AA8C-DA2DED309DE6}" type="slidenum">
              <a:rPr lang="de-DE"/>
              <a:pPr>
                <a:defRPr/>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3"/>
          <p:cNvSpPr>
            <a:spLocks noGrp="1" noChangeArrowheads="1"/>
          </p:cNvSpPr>
          <p:nvPr>
            <p:ph type="dt" idx="10"/>
          </p:nvPr>
        </p:nvSpPr>
        <p:spPr>
          <a:ln/>
        </p:spPr>
        <p:txBody>
          <a:bodyPr/>
          <a:lstStyle>
            <a:lvl1pPr>
              <a:defRPr/>
            </a:lvl1pPr>
          </a:lstStyle>
          <a:p>
            <a:pPr>
              <a:defRPr/>
            </a:pPr>
            <a:endParaRPr lang="de-DE"/>
          </a:p>
        </p:txBody>
      </p:sp>
      <p:sp>
        <p:nvSpPr>
          <p:cNvPr id="4" name="Rectangle 4"/>
          <p:cNvSpPr>
            <a:spLocks noGrp="1" noChangeArrowheads="1"/>
          </p:cNvSpPr>
          <p:nvPr>
            <p:ph type="ftr" idx="11"/>
          </p:nvPr>
        </p:nvSpPr>
        <p:spPr>
          <a:ln/>
        </p:spPr>
        <p:txBody>
          <a:bodyPr/>
          <a:lstStyle>
            <a:lvl1pPr>
              <a:defRPr/>
            </a:lvl1pPr>
          </a:lstStyle>
          <a:p>
            <a:pPr>
              <a:defRPr/>
            </a:pPr>
            <a:endParaRPr lang="de-DE"/>
          </a:p>
        </p:txBody>
      </p:sp>
      <p:sp>
        <p:nvSpPr>
          <p:cNvPr id="5" name="Rectangle 5"/>
          <p:cNvSpPr>
            <a:spLocks noGrp="1" noChangeArrowheads="1"/>
          </p:cNvSpPr>
          <p:nvPr>
            <p:ph type="sldNum" idx="12"/>
          </p:nvPr>
        </p:nvSpPr>
        <p:spPr>
          <a:ln/>
        </p:spPr>
        <p:txBody>
          <a:bodyPr/>
          <a:lstStyle>
            <a:lvl1pPr>
              <a:defRPr/>
            </a:lvl1pPr>
          </a:lstStyle>
          <a:p>
            <a:pPr>
              <a:defRPr/>
            </a:pPr>
            <a:fld id="{2AF170AE-1659-47B9-A74D-6F5356B5DA70}" type="slidenum">
              <a:rPr lang="de-DE"/>
              <a:pPr>
                <a:defRPr/>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de-DE"/>
          </a:p>
        </p:txBody>
      </p:sp>
      <p:sp>
        <p:nvSpPr>
          <p:cNvPr id="3" name="Rectangle 4"/>
          <p:cNvSpPr>
            <a:spLocks noGrp="1" noChangeArrowheads="1"/>
          </p:cNvSpPr>
          <p:nvPr>
            <p:ph type="ftr" idx="11"/>
          </p:nvPr>
        </p:nvSpPr>
        <p:spPr>
          <a:ln/>
        </p:spPr>
        <p:txBody>
          <a:bodyPr/>
          <a:lstStyle>
            <a:lvl1pPr>
              <a:defRPr/>
            </a:lvl1pPr>
          </a:lstStyle>
          <a:p>
            <a:pPr>
              <a:defRPr/>
            </a:pPr>
            <a:endParaRPr lang="de-DE"/>
          </a:p>
        </p:txBody>
      </p:sp>
      <p:sp>
        <p:nvSpPr>
          <p:cNvPr id="4" name="Rectangle 5"/>
          <p:cNvSpPr>
            <a:spLocks noGrp="1" noChangeArrowheads="1"/>
          </p:cNvSpPr>
          <p:nvPr>
            <p:ph type="sldNum" idx="12"/>
          </p:nvPr>
        </p:nvSpPr>
        <p:spPr>
          <a:ln/>
        </p:spPr>
        <p:txBody>
          <a:bodyPr/>
          <a:lstStyle>
            <a:lvl1pPr>
              <a:defRPr/>
            </a:lvl1pPr>
          </a:lstStyle>
          <a:p>
            <a:pPr>
              <a:defRPr/>
            </a:pPr>
            <a:fld id="{9DEA5F90-D121-4349-8637-D55482DFF761}" type="slidenum">
              <a:rPr lang="de-DE"/>
              <a:pPr>
                <a:defRPr/>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7" y="301626"/>
            <a:ext cx="3316288" cy="1279525"/>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941765" y="301626"/>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504827"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3"/>
          <p:cNvSpPr>
            <a:spLocks noGrp="1" noChangeArrowheads="1"/>
          </p:cNvSpPr>
          <p:nvPr>
            <p:ph type="dt" idx="10"/>
          </p:nvPr>
        </p:nvSpPr>
        <p:spPr>
          <a:ln/>
        </p:spPr>
        <p:txBody>
          <a:bodyPr/>
          <a:lstStyle>
            <a:lvl1pPr>
              <a:defRPr/>
            </a:lvl1pPr>
          </a:lstStyle>
          <a:p>
            <a:pPr>
              <a:defRPr/>
            </a:pPr>
            <a:endParaRPr lang="de-DE"/>
          </a:p>
        </p:txBody>
      </p:sp>
      <p:sp>
        <p:nvSpPr>
          <p:cNvPr id="6" name="Rectangle 4"/>
          <p:cNvSpPr>
            <a:spLocks noGrp="1" noChangeArrowheads="1"/>
          </p:cNvSpPr>
          <p:nvPr>
            <p:ph type="ftr" idx="11"/>
          </p:nvPr>
        </p:nvSpPr>
        <p:spPr>
          <a:ln/>
        </p:spPr>
        <p:txBody>
          <a:bodyPr/>
          <a:lstStyle>
            <a:lvl1pPr>
              <a:defRPr/>
            </a:lvl1pPr>
          </a:lstStyle>
          <a:p>
            <a:pPr>
              <a:defRPr/>
            </a:pPr>
            <a:endParaRPr lang="de-DE"/>
          </a:p>
        </p:txBody>
      </p:sp>
      <p:sp>
        <p:nvSpPr>
          <p:cNvPr id="7" name="Rectangle 5"/>
          <p:cNvSpPr>
            <a:spLocks noGrp="1" noChangeArrowheads="1"/>
          </p:cNvSpPr>
          <p:nvPr>
            <p:ph type="sldNum" idx="12"/>
          </p:nvPr>
        </p:nvSpPr>
        <p:spPr>
          <a:ln/>
        </p:spPr>
        <p:txBody>
          <a:bodyPr/>
          <a:lstStyle>
            <a:lvl1pPr>
              <a:defRPr/>
            </a:lvl1pPr>
          </a:lstStyle>
          <a:p>
            <a:pPr>
              <a:defRPr/>
            </a:pPr>
            <a:fld id="{D941E642-DF01-47B0-A4DE-0B047701D231}" type="slidenum">
              <a:rPr lang="de-DE"/>
              <a:pPr>
                <a:defRPr/>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40" y="5291138"/>
            <a:ext cx="6048375" cy="625475"/>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76440" y="674690"/>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76440"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3"/>
          <p:cNvSpPr>
            <a:spLocks noGrp="1" noChangeArrowheads="1"/>
          </p:cNvSpPr>
          <p:nvPr>
            <p:ph type="dt" idx="10"/>
          </p:nvPr>
        </p:nvSpPr>
        <p:spPr>
          <a:ln/>
        </p:spPr>
        <p:txBody>
          <a:bodyPr/>
          <a:lstStyle>
            <a:lvl1pPr>
              <a:defRPr/>
            </a:lvl1pPr>
          </a:lstStyle>
          <a:p>
            <a:pPr>
              <a:defRPr/>
            </a:pPr>
            <a:endParaRPr lang="de-DE"/>
          </a:p>
        </p:txBody>
      </p:sp>
      <p:sp>
        <p:nvSpPr>
          <p:cNvPr id="6" name="Rectangle 4"/>
          <p:cNvSpPr>
            <a:spLocks noGrp="1" noChangeArrowheads="1"/>
          </p:cNvSpPr>
          <p:nvPr>
            <p:ph type="ftr" idx="11"/>
          </p:nvPr>
        </p:nvSpPr>
        <p:spPr>
          <a:ln/>
        </p:spPr>
        <p:txBody>
          <a:bodyPr/>
          <a:lstStyle>
            <a:lvl1pPr>
              <a:defRPr/>
            </a:lvl1pPr>
          </a:lstStyle>
          <a:p>
            <a:pPr>
              <a:defRPr/>
            </a:pPr>
            <a:endParaRPr lang="de-DE"/>
          </a:p>
        </p:txBody>
      </p:sp>
      <p:sp>
        <p:nvSpPr>
          <p:cNvPr id="7" name="Rectangle 5"/>
          <p:cNvSpPr>
            <a:spLocks noGrp="1" noChangeArrowheads="1"/>
          </p:cNvSpPr>
          <p:nvPr>
            <p:ph type="sldNum" idx="12"/>
          </p:nvPr>
        </p:nvSpPr>
        <p:spPr>
          <a:ln/>
        </p:spPr>
        <p:txBody>
          <a:bodyPr/>
          <a:lstStyle>
            <a:lvl1pPr>
              <a:defRPr/>
            </a:lvl1pPr>
          </a:lstStyle>
          <a:p>
            <a:pPr>
              <a:defRPr/>
            </a:pPr>
            <a:fld id="{D27E42D1-2863-46C3-986B-77605DD70EDD}" type="slidenum">
              <a:rPr lang="de-DE"/>
              <a:pPr>
                <a:defRPr/>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3" cstate="print"/>
          <a:srcRect/>
          <a:stretch>
            <a:fillRect/>
          </a:stretch>
        </p:blipFill>
        <p:spPr bwMode="auto">
          <a:xfrm>
            <a:off x="0" y="0"/>
            <a:ext cx="10079038" cy="7558088"/>
          </a:xfrm>
          <a:prstGeom prst="rect">
            <a:avLst/>
          </a:prstGeom>
          <a:noFill/>
          <a:ln w="9525">
            <a:noFill/>
            <a:round/>
            <a:headEnd/>
            <a:tailEnd/>
          </a:ln>
        </p:spPr>
      </p:pic>
      <p:sp>
        <p:nvSpPr>
          <p:cNvPr id="1027" name="Rectangle 2"/>
          <p:cNvSpPr>
            <a:spLocks noGrp="1" noChangeArrowheads="1"/>
          </p:cNvSpPr>
          <p:nvPr>
            <p:ph type="title"/>
          </p:nvPr>
        </p:nvSpPr>
        <p:spPr bwMode="auto">
          <a:xfrm>
            <a:off x="503238" y="3016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a:t>Klicken Sie, um das Format des Titeltextes zu bearbeiten</a:t>
            </a:r>
          </a:p>
        </p:txBody>
      </p:sp>
      <p:sp>
        <p:nvSpPr>
          <p:cNvPr id="2" name="Rectangle 3"/>
          <p:cNvSpPr>
            <a:spLocks noGrp="1" noChangeArrowheads="1"/>
          </p:cNvSpPr>
          <p:nvPr>
            <p:ph type="dt"/>
          </p:nvPr>
        </p:nvSpPr>
        <p:spPr bwMode="auto">
          <a:xfrm>
            <a:off x="503238" y="688657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Font typeface="Times New Roman" pitchFamily="16" charset="0"/>
              <a:buNone/>
              <a:tabLst>
                <a:tab pos="723900" algn="l"/>
                <a:tab pos="1447800" algn="l"/>
                <a:tab pos="2171700" algn="l"/>
              </a:tabLst>
              <a:defRPr sz="1400">
                <a:solidFill>
                  <a:srgbClr val="000000"/>
                </a:solidFill>
                <a:latin typeface="Meta-Light" pitchFamily="32" charset="0"/>
              </a:defRPr>
            </a:lvl1pPr>
          </a:lstStyle>
          <a:p>
            <a:pPr>
              <a:defRPr/>
            </a:pPr>
            <a:endParaRPr lang="de-DE"/>
          </a:p>
        </p:txBody>
      </p:sp>
      <p:sp>
        <p:nvSpPr>
          <p:cNvPr id="1028" name="Rectangle 4"/>
          <p:cNvSpPr>
            <a:spLocks noGrp="1" noChangeArrowheads="1"/>
          </p:cNvSpPr>
          <p:nvPr>
            <p:ph type="ftr"/>
          </p:nvPr>
        </p:nvSpPr>
        <p:spPr bwMode="auto">
          <a:xfrm>
            <a:off x="3448050" y="6886575"/>
            <a:ext cx="3194050"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buFont typeface="Times New Roman" pitchFamily="16" charset="0"/>
              <a:buNone/>
              <a:tabLst>
                <a:tab pos="723900" algn="l"/>
                <a:tab pos="1447800" algn="l"/>
                <a:tab pos="2171700" algn="l"/>
                <a:tab pos="2895600" algn="l"/>
              </a:tabLst>
              <a:defRPr sz="1400">
                <a:solidFill>
                  <a:srgbClr val="000000"/>
                </a:solidFill>
                <a:latin typeface="Meta-Light" pitchFamily="32" charset="0"/>
              </a:defRPr>
            </a:lvl1pPr>
          </a:lstStyle>
          <a:p>
            <a:pPr>
              <a:defRPr/>
            </a:pPr>
            <a:endParaRPr lang="de-DE"/>
          </a:p>
        </p:txBody>
      </p:sp>
      <p:sp>
        <p:nvSpPr>
          <p:cNvPr id="1029" name="Rectangle 5"/>
          <p:cNvSpPr>
            <a:spLocks noGrp="1" noChangeArrowheads="1"/>
          </p:cNvSpPr>
          <p:nvPr>
            <p:ph type="sldNum"/>
          </p:nvPr>
        </p:nvSpPr>
        <p:spPr bwMode="auto">
          <a:xfrm>
            <a:off x="7227888" y="688657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itchFamily="16" charset="0"/>
              <a:buNone/>
              <a:tabLst>
                <a:tab pos="723900" algn="l"/>
                <a:tab pos="1447800" algn="l"/>
                <a:tab pos="2171700" algn="l"/>
              </a:tabLst>
              <a:defRPr sz="1400">
                <a:solidFill>
                  <a:srgbClr val="000000"/>
                </a:solidFill>
                <a:latin typeface="Meta-Light" pitchFamily="32" charset="0"/>
              </a:defRPr>
            </a:lvl1pPr>
          </a:lstStyle>
          <a:p>
            <a:pPr>
              <a:defRPr/>
            </a:pPr>
            <a:fld id="{74DAD054-24C7-4BAC-A07A-44EFE8E4C146}" type="slidenum">
              <a:rPr lang="de-DE"/>
              <a:pPr>
                <a:defRPr/>
              </a:pPr>
              <a:t>‹Nr.›</a:t>
            </a:fld>
            <a:endParaRPr lang="de-DE"/>
          </a:p>
        </p:txBody>
      </p:sp>
      <p:sp>
        <p:nvSpPr>
          <p:cNvPr id="1031" name="Rectangle 6"/>
          <p:cNvSpPr>
            <a:spLocks noGrp="1" noChangeArrowheads="1"/>
          </p:cNvSpPr>
          <p:nvPr>
            <p:ph type="body" idx="1"/>
          </p:nvPr>
        </p:nvSpPr>
        <p:spPr bwMode="auto">
          <a:xfrm>
            <a:off x="503238" y="1768475"/>
            <a:ext cx="9069387" cy="4987925"/>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a:t>Klicken Sie, um die Formate des Gliederungstextes zu bearbeiten</a:t>
            </a:r>
          </a:p>
          <a:p>
            <a:pPr lvl="1"/>
            <a:r>
              <a:rPr lang="en-GB"/>
              <a:t>Zweite Gliederungsebene</a:t>
            </a:r>
          </a:p>
          <a:p>
            <a:pPr lvl="2"/>
            <a:r>
              <a:rPr lang="en-GB"/>
              <a:t>Dritte Gliederungsebene</a:t>
            </a:r>
          </a:p>
          <a:p>
            <a:pPr lvl="3"/>
            <a:r>
              <a:rPr lang="en-GB"/>
              <a:t>Vierte Gliederungsebene</a:t>
            </a:r>
          </a:p>
          <a:p>
            <a:pPr lvl="4"/>
            <a:r>
              <a:rPr lang="en-GB"/>
              <a:t>Fünfte Gliederungsebene</a:t>
            </a:r>
          </a:p>
          <a:p>
            <a:pPr lvl="4"/>
            <a:r>
              <a:rPr lang="en-GB"/>
              <a:t>Sechste Gliederungsebene</a:t>
            </a:r>
          </a:p>
          <a:p>
            <a:pPr lvl="4"/>
            <a:r>
              <a:rPr lang="en-GB"/>
              <a:t>Siebente Gliederungsebene</a:t>
            </a:r>
          </a:p>
          <a:p>
            <a:pPr lvl="4"/>
            <a:r>
              <a:rPr lang="en-GB"/>
              <a:t>Achte Gliederungsebene</a:t>
            </a:r>
          </a:p>
          <a:p>
            <a:pPr lvl="4"/>
            <a:r>
              <a:rPr lang="en-GB"/>
              <a:t>Neunte Gliederungsebene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p:titleStyle>
    <p:bodyStyle>
      <a:lvl1pPr marL="342900" indent="-342900" algn="l" defTabSz="449263" rtl="0" eaLnBrk="0" fontAlgn="base" hangingPunct="0">
        <a:spcBef>
          <a:spcPct val="0"/>
        </a:spcBef>
        <a:spcAft>
          <a:spcPts val="1425"/>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ct val="0"/>
        </a:spcBef>
        <a:spcAft>
          <a:spcPts val="1138"/>
        </a:spcAft>
        <a:buClr>
          <a:srgbClr val="000000"/>
        </a:buClr>
        <a:buSzPct val="100000"/>
        <a:buFont typeface="Times New Roman" pitchFamily="18" charset="0"/>
        <a:defRPr sz="2800">
          <a:solidFill>
            <a:srgbClr val="000000"/>
          </a:solidFill>
          <a:latin typeface="+mn-lt"/>
          <a:cs typeface="+mn-cs"/>
        </a:defRPr>
      </a:lvl2pPr>
      <a:lvl3pPr marL="1143000" indent="-228600" algn="l" defTabSz="449263" rtl="0" eaLnBrk="0" fontAlgn="base" hangingPunct="0">
        <a:spcBef>
          <a:spcPct val="0"/>
        </a:spcBef>
        <a:spcAft>
          <a:spcPts val="850"/>
        </a:spcAft>
        <a:buClr>
          <a:srgbClr val="000000"/>
        </a:buClr>
        <a:buSzPct val="100000"/>
        <a:buFont typeface="Times New Roman" pitchFamily="18" charset="0"/>
        <a:defRPr sz="2400">
          <a:solidFill>
            <a:srgbClr val="000000"/>
          </a:solidFill>
          <a:latin typeface="+mn-lt"/>
          <a:cs typeface="+mn-cs"/>
        </a:defRPr>
      </a:lvl3pPr>
      <a:lvl4pPr marL="1600200" indent="-228600" algn="l" defTabSz="449263" rtl="0" eaLnBrk="0" fontAlgn="base" hangingPunct="0">
        <a:spcBef>
          <a:spcPct val="0"/>
        </a:spcBef>
        <a:spcAft>
          <a:spcPts val="575"/>
        </a:spcAft>
        <a:buClr>
          <a:srgbClr val="000000"/>
        </a:buClr>
        <a:buSzPct val="100000"/>
        <a:buFont typeface="Times New Roman" pitchFamily="18" charset="0"/>
        <a:defRPr sz="2000">
          <a:solidFill>
            <a:srgbClr val="000000"/>
          </a:solidFill>
          <a:latin typeface="+mn-lt"/>
          <a:cs typeface="+mn-cs"/>
        </a:defRPr>
      </a:lvl4pPr>
      <a:lvl5pPr marL="2057400" indent="-228600" algn="l" defTabSz="449263" rtl="0" eaLnBrk="0" fontAlgn="base" hangingPunct="0">
        <a:spcBef>
          <a:spcPct val="0"/>
        </a:spcBef>
        <a:spcAft>
          <a:spcPts val="288"/>
        </a:spcAft>
        <a:buClr>
          <a:srgbClr val="000000"/>
        </a:buClr>
        <a:buSzPct val="100000"/>
        <a:buFont typeface="Times New Roman" pitchFamily="18" charset="0"/>
        <a:defRPr sz="2000">
          <a:solidFill>
            <a:srgbClr val="000000"/>
          </a:solidFill>
          <a:latin typeface="+mn-lt"/>
          <a:cs typeface="+mn-cs"/>
        </a:defRPr>
      </a:lvl5pPr>
      <a:lvl6pPr marL="2514600" indent="-228600" algn="l" defTabSz="449263" rtl="0" fontAlgn="base" hangingPunct="0">
        <a:spcBef>
          <a:spcPct val="0"/>
        </a:spcBef>
        <a:spcAft>
          <a:spcPts val="288"/>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fontAlgn="base" hangingPunct="0">
        <a:spcBef>
          <a:spcPct val="0"/>
        </a:spcBef>
        <a:spcAft>
          <a:spcPts val="288"/>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fontAlgn="base" hangingPunct="0">
        <a:spcBef>
          <a:spcPct val="0"/>
        </a:spcBef>
        <a:spcAft>
          <a:spcPts val="288"/>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fontAlgn="base" hangingPunct="0">
        <a:spcBef>
          <a:spcPct val="0"/>
        </a:spcBef>
        <a:spcAft>
          <a:spcPts val="288"/>
        </a:spcAft>
        <a:buClr>
          <a:srgbClr val="000000"/>
        </a:buClr>
        <a:buSzPct val="100000"/>
        <a:buFont typeface="Times New Roman" pitchFamily="16" charset="0"/>
        <a:defRPr sz="2000">
          <a:solidFill>
            <a:srgbClr val="000000"/>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www.facebook.com/lj.bayern" TargetMode="External"/><Relationship Id="rId7" Type="http://schemas.openxmlformats.org/officeDocument/2006/relationships/hyperlink" Target="http://www.landjugend.bayer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hyperlink" Target="http://www.instagram.com/landjugend.bayern" TargetMode="Externa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1.jp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4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jpg"/><Relationship Id="rId4" Type="http://schemas.openxmlformats.org/officeDocument/2006/relationships/image" Target="../media/image98.jpe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2.jpg"/><Relationship Id="rId4" Type="http://schemas.openxmlformats.org/officeDocument/2006/relationships/hyperlink" Target="http://www.seminarhaus-grainau.d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254098" y="850879"/>
            <a:ext cx="7419693" cy="2664296"/>
          </a:xfrm>
          <a:prstGeom prst="rect">
            <a:avLst/>
          </a:prstGeom>
          <a:noFill/>
          <a:ln w="9525">
            <a:noFill/>
            <a:miter lim="800000"/>
            <a:headEnd/>
            <a:tailEnd/>
          </a:ln>
        </p:spPr>
      </p:pic>
      <p:sp>
        <p:nvSpPr>
          <p:cNvPr id="6" name="Rechteck 5"/>
          <p:cNvSpPr/>
          <p:nvPr/>
        </p:nvSpPr>
        <p:spPr bwMode="auto">
          <a:xfrm>
            <a:off x="6696496" y="251445"/>
            <a:ext cx="3384129"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7" name="Textfeld 6"/>
          <p:cNvSpPr txBox="1"/>
          <p:nvPr/>
        </p:nvSpPr>
        <p:spPr>
          <a:xfrm>
            <a:off x="968346" y="4065589"/>
            <a:ext cx="8100900" cy="769441"/>
          </a:xfrm>
          <a:prstGeom prst="rect">
            <a:avLst/>
          </a:prstGeom>
          <a:noFill/>
        </p:spPr>
        <p:txBody>
          <a:bodyPr wrap="square" rtlCol="0">
            <a:spAutoFit/>
          </a:bodyPr>
          <a:lstStyle/>
          <a:p>
            <a:pPr algn="ctr"/>
            <a:r>
              <a:rPr lang="de-DE" sz="4400" b="1" dirty="0">
                <a:solidFill>
                  <a:srgbClr val="0070C0"/>
                </a:solidFill>
              </a:rPr>
              <a:t>die Landjugend in Bayern</a:t>
            </a:r>
          </a:p>
        </p:txBody>
      </p:sp>
      <p:sp>
        <p:nvSpPr>
          <p:cNvPr id="8" name="Textfeld 7"/>
          <p:cNvSpPr txBox="1"/>
          <p:nvPr/>
        </p:nvSpPr>
        <p:spPr>
          <a:xfrm>
            <a:off x="1331900" y="6012085"/>
            <a:ext cx="7416824" cy="523220"/>
          </a:xfrm>
          <a:prstGeom prst="rect">
            <a:avLst/>
          </a:prstGeom>
          <a:noFill/>
        </p:spPr>
        <p:txBody>
          <a:bodyPr wrap="square" rtlCol="0">
            <a:spAutoFit/>
          </a:bodyPr>
          <a:lstStyle/>
          <a:p>
            <a:pPr algn="ctr"/>
            <a:r>
              <a:rPr lang="de-DE" sz="2800" b="1" dirty="0">
                <a:solidFill>
                  <a:srgbClr val="0070C0"/>
                </a:solidFill>
              </a:rPr>
              <a:t>www.landjugend.bayern</a:t>
            </a:r>
          </a:p>
        </p:txBody>
      </p:sp>
    </p:spTree>
  </p:cSld>
  <p:clrMapOvr>
    <a:masterClrMapping/>
  </p:clrMapOvr>
  <p:transition advClick="0"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Grafik 4" descr="Ein Bild, das Himmel, draußen, Tag enthält.&#10;&#10;Automatisch generierte Beschreibung">
            <a:extLst>
              <a:ext uri="{FF2B5EF4-FFF2-40B4-BE49-F238E27FC236}">
                <a16:creationId xmlns:a16="http://schemas.microsoft.com/office/drawing/2014/main" id="{0D276056-39C8-4AE5-8656-69C39323A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493" r="17273"/>
          <a:stretch>
            <a:fillRect/>
          </a:stretch>
        </p:blipFill>
        <p:spPr bwMode="auto">
          <a:xfrm>
            <a:off x="5400675" y="1438275"/>
            <a:ext cx="4514850" cy="59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Inhaltsplatzhalter 12">
            <a:extLst>
              <a:ext uri="{FF2B5EF4-FFF2-40B4-BE49-F238E27FC236}">
                <a16:creationId xmlns:a16="http://schemas.microsoft.com/office/drawing/2014/main" id="{6ACF2C41-4B50-44EB-9733-23D4944BA3C1}"/>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l="17805" t="19582"/>
          <a:stretch>
            <a:fillRect/>
          </a:stretch>
        </p:blipFill>
        <p:spPr>
          <a:xfrm>
            <a:off x="287338" y="1438275"/>
            <a:ext cx="4913312" cy="3195638"/>
          </a:xfrm>
        </p:spPr>
      </p:pic>
      <p:pic>
        <p:nvPicPr>
          <p:cNvPr id="15365" name="Picture 2">
            <a:extLst>
              <a:ext uri="{FF2B5EF4-FFF2-40B4-BE49-F238E27FC236}">
                <a16:creationId xmlns:a16="http://schemas.microsoft.com/office/drawing/2014/main" id="{EB515A56-E98B-464A-AADF-39966A5BB0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4923"/>
          <a:stretch>
            <a:fillRect/>
          </a:stretch>
        </p:blipFill>
        <p:spPr bwMode="auto">
          <a:xfrm>
            <a:off x="333375" y="4719638"/>
            <a:ext cx="4867275"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a:extLst>
              <a:ext uri="{FF2B5EF4-FFF2-40B4-BE49-F238E27FC236}">
                <a16:creationId xmlns:a16="http://schemas.microsoft.com/office/drawing/2014/main" id="{655CB727-450D-45E1-B7E9-9DDC0A4D3637}"/>
              </a:ext>
            </a:extLst>
          </p:cNvPr>
          <p:cNvSpPr txBox="1">
            <a:spLocks/>
          </p:cNvSpPr>
          <p:nvPr/>
        </p:nvSpPr>
        <p:spPr>
          <a:xfrm>
            <a:off x="696732" y="326071"/>
            <a:ext cx="5688632" cy="827943"/>
          </a:xfrm>
          <a:prstGeom prst="rect">
            <a:avLst/>
          </a:prstGeom>
        </p:spPr>
        <p:txBody>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Traditions- und Brauchtumspflege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Grafik 1" descr="Ein Bild, das draußen, Himmel, Baum, Person enthält.&#10;&#10;Automatisch generierte Beschreibung">
            <a:extLst>
              <a:ext uri="{FF2B5EF4-FFF2-40B4-BE49-F238E27FC236}">
                <a16:creationId xmlns:a16="http://schemas.microsoft.com/office/drawing/2014/main" id="{64454C20-28F0-4F1C-BE24-171F1F1687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338" y="1474788"/>
            <a:ext cx="403225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Grafik 3" descr="Ein Bild, das draußen, Pferd, Schnee, Person enthält.&#10;&#10;Automatisch generierte Beschreibung">
            <a:extLst>
              <a:ext uri="{FF2B5EF4-FFF2-40B4-BE49-F238E27FC236}">
                <a16:creationId xmlns:a16="http://schemas.microsoft.com/office/drawing/2014/main" id="{4E790AC3-13E2-4172-80D0-9E27B3B48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3240" y="1474788"/>
            <a:ext cx="3448338" cy="280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nhaltsplatzhalter 3">
            <a:extLst>
              <a:ext uri="{FF2B5EF4-FFF2-40B4-BE49-F238E27FC236}">
                <a16:creationId xmlns:a16="http://schemas.microsoft.com/office/drawing/2014/main" id="{6057B92C-7095-46B8-AADF-913561EF1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5779" y="4499917"/>
            <a:ext cx="4392488" cy="2928326"/>
          </a:xfrm>
          <a:prstGeom prst="rect">
            <a:avLst/>
          </a:prstGeom>
        </p:spPr>
      </p:pic>
      <p:sp>
        <p:nvSpPr>
          <p:cNvPr id="9" name="Titel 1">
            <a:extLst>
              <a:ext uri="{FF2B5EF4-FFF2-40B4-BE49-F238E27FC236}">
                <a16:creationId xmlns:a16="http://schemas.microsoft.com/office/drawing/2014/main" id="{E2F6308E-8AD5-4CB6-9BAD-94698FF381FC}"/>
              </a:ext>
            </a:extLst>
          </p:cNvPr>
          <p:cNvSpPr txBox="1">
            <a:spLocks/>
          </p:cNvSpPr>
          <p:nvPr/>
        </p:nvSpPr>
        <p:spPr>
          <a:xfrm>
            <a:off x="696732" y="326071"/>
            <a:ext cx="5688632" cy="827943"/>
          </a:xfrm>
          <a:prstGeom prst="rect">
            <a:avLst/>
          </a:prstGeom>
        </p:spPr>
        <p:txBody>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Traditions- und Brauchtumspflege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draußen, Person enthält.&#10;&#10;Automatisch generierte Beschreibung">
            <a:extLst>
              <a:ext uri="{FF2B5EF4-FFF2-40B4-BE49-F238E27FC236}">
                <a16:creationId xmlns:a16="http://schemas.microsoft.com/office/drawing/2014/main" id="{341C2545-901C-4A79-A044-28C993CB55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784" y="1643125"/>
            <a:ext cx="3775968" cy="2831976"/>
          </a:xfrm>
          <a:prstGeom prst="rect">
            <a:avLst/>
          </a:prstGeom>
        </p:spPr>
      </p:pic>
      <p:pic>
        <p:nvPicPr>
          <p:cNvPr id="10" name="Grafik 9" descr="Ein Bild, das Baum, draußen, Straße, darstellend enthält.&#10;&#10;Automatisch generierte Beschreibung">
            <a:extLst>
              <a:ext uri="{FF2B5EF4-FFF2-40B4-BE49-F238E27FC236}">
                <a16:creationId xmlns:a16="http://schemas.microsoft.com/office/drawing/2014/main" id="{C7973CB6-7462-4599-A809-03BA14AA8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350" y="1635095"/>
            <a:ext cx="5201920" cy="2921000"/>
          </a:xfrm>
          <a:prstGeom prst="rect">
            <a:avLst/>
          </a:prstGeom>
        </p:spPr>
      </p:pic>
      <p:pic>
        <p:nvPicPr>
          <p:cNvPr id="12" name="Grafik 11" descr="Ein Bild, das Text, Tisch enthält.&#10;&#10;Automatisch generierte Beschreibung">
            <a:extLst>
              <a:ext uri="{FF2B5EF4-FFF2-40B4-BE49-F238E27FC236}">
                <a16:creationId xmlns:a16="http://schemas.microsoft.com/office/drawing/2014/main" id="{244A0706-85DA-4074-99F3-1BF04682E3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452" y="4763458"/>
            <a:ext cx="3364632" cy="2523474"/>
          </a:xfrm>
          <a:prstGeom prst="rect">
            <a:avLst/>
          </a:prstGeom>
        </p:spPr>
      </p:pic>
      <p:pic>
        <p:nvPicPr>
          <p:cNvPr id="14" name="Grafik 13" descr="Ein Bild, das draußen, Himmel, Person, Schnee enthält.&#10;&#10;Automatisch generierte Beschreibung">
            <a:extLst>
              <a:ext uri="{FF2B5EF4-FFF2-40B4-BE49-F238E27FC236}">
                <a16:creationId xmlns:a16="http://schemas.microsoft.com/office/drawing/2014/main" id="{E6523453-5F35-4EFB-AB9D-A0444471A5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8344" y="4763458"/>
            <a:ext cx="3565306" cy="2673979"/>
          </a:xfrm>
          <a:prstGeom prst="rect">
            <a:avLst/>
          </a:prstGeom>
        </p:spPr>
      </p:pic>
      <p:sp>
        <p:nvSpPr>
          <p:cNvPr id="21" name="Titel 1">
            <a:extLst>
              <a:ext uri="{FF2B5EF4-FFF2-40B4-BE49-F238E27FC236}">
                <a16:creationId xmlns:a16="http://schemas.microsoft.com/office/drawing/2014/main" id="{7F6AEF3C-328C-425B-B6B2-D0C7D3F8C620}"/>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Einblick in die Landjugend vor Ort</a:t>
            </a:r>
          </a:p>
        </p:txBody>
      </p:sp>
    </p:spTree>
    <p:extLst>
      <p:ext uri="{BB962C8B-B14F-4D97-AF65-F5344CB8AC3E}">
        <p14:creationId xmlns:p14="http://schemas.microsoft.com/office/powerpoint/2010/main" val="2530869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Person, Regenschirm, Zubehör, darstellend enthält.&#10;&#10;Automatisch generierte Beschreibung">
            <a:extLst>
              <a:ext uri="{FF2B5EF4-FFF2-40B4-BE49-F238E27FC236}">
                <a16:creationId xmlns:a16="http://schemas.microsoft.com/office/drawing/2014/main" id="{CC09BFF9-61E8-4D52-BA1E-D7303D1E50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685"/>
          <a:stretch/>
        </p:blipFill>
        <p:spPr>
          <a:xfrm>
            <a:off x="5279125" y="1619597"/>
            <a:ext cx="2641507" cy="2895210"/>
          </a:xfrm>
          <a:prstGeom prst="rect">
            <a:avLst/>
          </a:prstGeom>
        </p:spPr>
      </p:pic>
      <p:pic>
        <p:nvPicPr>
          <p:cNvPr id="15" name="Grafik 14" descr="Ein Bild, das Gras, Himmel, draußen, Person enthält.&#10;&#10;Automatisch generierte Beschreibung">
            <a:extLst>
              <a:ext uri="{FF2B5EF4-FFF2-40B4-BE49-F238E27FC236}">
                <a16:creationId xmlns:a16="http://schemas.microsoft.com/office/drawing/2014/main" id="{BA14E078-31B8-4B63-9E1C-8C0C2C2031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401" y="1619597"/>
            <a:ext cx="3684742" cy="2744034"/>
          </a:xfrm>
          <a:prstGeom prst="rect">
            <a:avLst/>
          </a:prstGeom>
        </p:spPr>
      </p:pic>
      <p:pic>
        <p:nvPicPr>
          <p:cNvPr id="17" name="Grafik 16" descr="Ein Bild, das draußen, Himmel, Baum, Gras enthält.&#10;&#10;Automatisch generierte Beschreibung">
            <a:extLst>
              <a:ext uri="{FF2B5EF4-FFF2-40B4-BE49-F238E27FC236}">
                <a16:creationId xmlns:a16="http://schemas.microsoft.com/office/drawing/2014/main" id="{2DDD4770-C9E7-4AC0-A9F7-3B180D302F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233" y="4643933"/>
            <a:ext cx="3662910" cy="2725687"/>
          </a:xfrm>
          <a:prstGeom prst="rect">
            <a:avLst/>
          </a:prstGeom>
        </p:spPr>
      </p:pic>
      <p:pic>
        <p:nvPicPr>
          <p:cNvPr id="13" name="Grafik 12" descr="Ein Bild, das Text, Boden, Person, drinnen enthält.&#10;&#10;Automatisch generierte Beschreibung">
            <a:extLst>
              <a:ext uri="{FF2B5EF4-FFF2-40B4-BE49-F238E27FC236}">
                <a16:creationId xmlns:a16="http://schemas.microsoft.com/office/drawing/2014/main" id="{231F2C7B-3DC1-4B5E-8A6A-880DD46AB6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125" y="4658971"/>
            <a:ext cx="3662910" cy="2725688"/>
          </a:xfrm>
          <a:prstGeom prst="rect">
            <a:avLst/>
          </a:prstGeom>
        </p:spPr>
      </p:pic>
      <p:sp>
        <p:nvSpPr>
          <p:cNvPr id="23" name="Titel 1">
            <a:extLst>
              <a:ext uri="{FF2B5EF4-FFF2-40B4-BE49-F238E27FC236}">
                <a16:creationId xmlns:a16="http://schemas.microsoft.com/office/drawing/2014/main" id="{EF28293E-67F7-4843-86B7-2DC086E5002C}"/>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Einblick in die Landjugend vor Ort</a:t>
            </a:r>
          </a:p>
        </p:txBody>
      </p:sp>
    </p:spTree>
    <p:extLst>
      <p:ext uri="{BB962C8B-B14F-4D97-AF65-F5344CB8AC3E}">
        <p14:creationId xmlns:p14="http://schemas.microsoft.com/office/powerpoint/2010/main" val="2475621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Boden, Decke, Gruppe enthält.&#10;&#10;Automatisch generierte Beschreibung">
            <a:extLst>
              <a:ext uri="{FF2B5EF4-FFF2-40B4-BE49-F238E27FC236}">
                <a16:creationId xmlns:a16="http://schemas.microsoft.com/office/drawing/2014/main" id="{A022883D-A4A5-4737-B192-DEFBE1FA82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832" y="1612879"/>
            <a:ext cx="3682485" cy="2454990"/>
          </a:xfrm>
          <a:prstGeom prst="rect">
            <a:avLst/>
          </a:prstGeom>
        </p:spPr>
      </p:pic>
      <p:pic>
        <p:nvPicPr>
          <p:cNvPr id="8" name="Grafik 7" descr="Ein Bild, das Gras, draußen, stehend, Feld enthält.&#10;&#10;Automatisch generierte Beschreibung">
            <a:extLst>
              <a:ext uri="{FF2B5EF4-FFF2-40B4-BE49-F238E27FC236}">
                <a16:creationId xmlns:a16="http://schemas.microsoft.com/office/drawing/2014/main" id="{FF61E2E9-1F88-4873-B492-6DEBB73CB9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6663" y="1629094"/>
            <a:ext cx="4115812" cy="2150744"/>
          </a:xfrm>
          <a:prstGeom prst="rect">
            <a:avLst/>
          </a:prstGeom>
        </p:spPr>
      </p:pic>
      <p:pic>
        <p:nvPicPr>
          <p:cNvPr id="18" name="Grafik 17" descr="Ein Bild, das Gras, Baum, draußen, Person enthält.&#10;&#10;Automatisch generierte Beschreibung">
            <a:extLst>
              <a:ext uri="{FF2B5EF4-FFF2-40B4-BE49-F238E27FC236}">
                <a16:creationId xmlns:a16="http://schemas.microsoft.com/office/drawing/2014/main" id="{6B81F3B3-4AF3-4C68-9E93-3D6C66494E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6663" y="4640563"/>
            <a:ext cx="4094130" cy="2739674"/>
          </a:xfrm>
          <a:prstGeom prst="rect">
            <a:avLst/>
          </a:prstGeom>
        </p:spPr>
      </p:pic>
      <p:pic>
        <p:nvPicPr>
          <p:cNvPr id="20" name="Grafik 19" descr="Ein Bild, das Person, Tisch, drinnen, sitzend enthält.&#10;&#10;Automatisch generierte Beschreibung">
            <a:extLst>
              <a:ext uri="{FF2B5EF4-FFF2-40B4-BE49-F238E27FC236}">
                <a16:creationId xmlns:a16="http://schemas.microsoft.com/office/drawing/2014/main" id="{09264751-0FB1-42D4-8DBF-DF7B271DDF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832" y="4643934"/>
            <a:ext cx="2736304" cy="2736304"/>
          </a:xfrm>
          <a:prstGeom prst="rect">
            <a:avLst/>
          </a:prstGeom>
        </p:spPr>
      </p:pic>
      <p:sp>
        <p:nvSpPr>
          <p:cNvPr id="23" name="Titel 1">
            <a:extLst>
              <a:ext uri="{FF2B5EF4-FFF2-40B4-BE49-F238E27FC236}">
                <a16:creationId xmlns:a16="http://schemas.microsoft.com/office/drawing/2014/main" id="{2E6E0035-54B5-4370-8999-B15119A486F0}"/>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Einblick in die Landjugend vor Ort</a:t>
            </a:r>
          </a:p>
        </p:txBody>
      </p:sp>
    </p:spTree>
    <p:extLst>
      <p:ext uri="{BB962C8B-B14F-4D97-AF65-F5344CB8AC3E}">
        <p14:creationId xmlns:p14="http://schemas.microsoft.com/office/powerpoint/2010/main" val="2335789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Person, drinnen, Wand, Decke enthält.&#10;&#10;Automatisch generierte Beschreibung">
            <a:extLst>
              <a:ext uri="{FF2B5EF4-FFF2-40B4-BE49-F238E27FC236}">
                <a16:creationId xmlns:a16="http://schemas.microsoft.com/office/drawing/2014/main" id="{99BCDB3C-EC2A-46A4-AD26-5C241C72CD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833" y="1606406"/>
            <a:ext cx="4110896" cy="2461463"/>
          </a:xfrm>
          <a:prstGeom prst="rect">
            <a:avLst/>
          </a:prstGeom>
        </p:spPr>
      </p:pic>
      <p:pic>
        <p:nvPicPr>
          <p:cNvPr id="4" name="Grafik 3" descr="Ein Bild, das Person, drinnen, Gruppe, Personen enthält.&#10;&#10;Automatisch generierte Beschreibung">
            <a:extLst>
              <a:ext uri="{FF2B5EF4-FFF2-40B4-BE49-F238E27FC236}">
                <a16:creationId xmlns:a16="http://schemas.microsoft.com/office/drawing/2014/main" id="{6CB75E55-1247-477F-A5F8-B9EBF9C3A2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4368" y="1603374"/>
            <a:ext cx="3744416" cy="2466574"/>
          </a:xfrm>
          <a:prstGeom prst="rect">
            <a:avLst/>
          </a:prstGeom>
        </p:spPr>
      </p:pic>
      <p:pic>
        <p:nvPicPr>
          <p:cNvPr id="10" name="Grafik 9" descr="Ein Bild, das Person, Decke, drinnen, Wand enthält.&#10;&#10;Automatisch generierte Beschreibung">
            <a:extLst>
              <a:ext uri="{FF2B5EF4-FFF2-40B4-BE49-F238E27FC236}">
                <a16:creationId xmlns:a16="http://schemas.microsoft.com/office/drawing/2014/main" id="{1E616D55-AD03-4094-98E7-BF5C415875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832" y="4499917"/>
            <a:ext cx="3888431" cy="2868381"/>
          </a:xfrm>
          <a:prstGeom prst="rect">
            <a:avLst/>
          </a:prstGeom>
        </p:spPr>
      </p:pic>
      <p:pic>
        <p:nvPicPr>
          <p:cNvPr id="7" name="Grafik 6" descr="Ein Bild, das Text, stehend, darstellend enthält.&#10;&#10;Automatisch generierte Beschreibung">
            <a:extLst>
              <a:ext uri="{FF2B5EF4-FFF2-40B4-BE49-F238E27FC236}">
                <a16:creationId xmlns:a16="http://schemas.microsoft.com/office/drawing/2014/main" id="{9BA47207-6EF1-4E7B-97F5-B4C4AF8886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4367" y="4499917"/>
            <a:ext cx="3744415" cy="2393023"/>
          </a:xfrm>
          <a:prstGeom prst="rect">
            <a:avLst/>
          </a:prstGeom>
        </p:spPr>
      </p:pic>
      <p:sp>
        <p:nvSpPr>
          <p:cNvPr id="17" name="Titel 1">
            <a:extLst>
              <a:ext uri="{FF2B5EF4-FFF2-40B4-BE49-F238E27FC236}">
                <a16:creationId xmlns:a16="http://schemas.microsoft.com/office/drawing/2014/main" id="{DEC43810-3525-4FAF-B4EF-2EAFA10BC4D4}"/>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Einblick in die Landjugend vor Ort</a:t>
            </a:r>
          </a:p>
        </p:txBody>
      </p:sp>
    </p:spTree>
    <p:extLst>
      <p:ext uri="{BB962C8B-B14F-4D97-AF65-F5344CB8AC3E}">
        <p14:creationId xmlns:p14="http://schemas.microsoft.com/office/powerpoint/2010/main" val="3462667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12" t="1148" r="12242" b="5974"/>
          <a:stretch/>
        </p:blipFill>
        <p:spPr>
          <a:xfrm>
            <a:off x="719831" y="1619597"/>
            <a:ext cx="3600401" cy="2845047"/>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832" y="4695526"/>
            <a:ext cx="3600400" cy="2684712"/>
          </a:xfrm>
          <a:prstGeom prst="rect">
            <a:avLst/>
          </a:prstGeom>
        </p:spPr>
      </p:pic>
      <p:pic>
        <p:nvPicPr>
          <p:cNvPr id="4" name="Grafik 3"/>
          <p:cNvPicPr>
            <a:picLocks noChangeAspect="1"/>
          </p:cNvPicPr>
          <p:nvPr/>
        </p:nvPicPr>
        <p:blipFill>
          <a:blip r:embed="rId5"/>
          <a:stretch>
            <a:fillRect/>
          </a:stretch>
        </p:blipFill>
        <p:spPr>
          <a:xfrm>
            <a:off x="5472360" y="1619597"/>
            <a:ext cx="3888432" cy="2902802"/>
          </a:xfrm>
          <a:prstGeom prst="rect">
            <a:avLst/>
          </a:prstGeom>
        </p:spPr>
      </p:pic>
      <p:pic>
        <p:nvPicPr>
          <p:cNvPr id="5" name="Grafi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0569" y="5219997"/>
            <a:ext cx="4770223" cy="2160240"/>
          </a:xfrm>
          <a:prstGeom prst="rect">
            <a:avLst/>
          </a:prstGeom>
        </p:spPr>
      </p:pic>
      <p:sp>
        <p:nvSpPr>
          <p:cNvPr id="9" name="Titel 1">
            <a:extLst>
              <a:ext uri="{FF2B5EF4-FFF2-40B4-BE49-F238E27FC236}">
                <a16:creationId xmlns:a16="http://schemas.microsoft.com/office/drawing/2014/main" id="{E523F02A-0C69-43FF-8BB5-EC2E6E13AFC1}"/>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Einblick in die Landjugend vor Ort</a:t>
            </a:r>
          </a:p>
        </p:txBody>
      </p:sp>
    </p:spTree>
    <p:extLst>
      <p:ext uri="{BB962C8B-B14F-4D97-AF65-F5344CB8AC3E}">
        <p14:creationId xmlns:p14="http://schemas.microsoft.com/office/powerpoint/2010/main" val="1541980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descr="Ein Bild, das draußen, Boden, Person enthält.&#10;&#10;Automatisch generierte Beschreibung">
            <a:extLst>
              <a:ext uri="{FF2B5EF4-FFF2-40B4-BE49-F238E27FC236}">
                <a16:creationId xmlns:a16="http://schemas.microsoft.com/office/drawing/2014/main" id="{7F582FC0-F6AC-4AA0-80FB-A6E9E4A9EB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063" y="1768475"/>
            <a:ext cx="3629025" cy="2703513"/>
          </a:xfrm>
          <a:prstGeom prst="rect">
            <a:avLst/>
          </a:prstGeom>
        </p:spPr>
      </p:pic>
      <p:pic>
        <p:nvPicPr>
          <p:cNvPr id="10" name="Grafik 9" descr="Ein Bild, das Himmel, Gras, draußen, Person enthält.&#10;&#10;Automatisch generierte Beschreibung">
            <a:extLst>
              <a:ext uri="{FF2B5EF4-FFF2-40B4-BE49-F238E27FC236}">
                <a16:creationId xmlns:a16="http://schemas.microsoft.com/office/drawing/2014/main" id="{0C189F33-8250-42F0-ABDD-6CB215514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4525" y="1768475"/>
            <a:ext cx="4867275" cy="2703513"/>
          </a:xfrm>
          <a:prstGeom prst="rect">
            <a:avLst/>
          </a:prstGeom>
        </p:spPr>
      </p:pic>
      <p:pic>
        <p:nvPicPr>
          <p:cNvPr id="6" name="Grafik 5" descr="Ein Bild, das Person, Gruppe enthält.&#10;&#10;Automatisch generierte Beschreibung">
            <a:extLst>
              <a:ext uri="{FF2B5EF4-FFF2-40B4-BE49-F238E27FC236}">
                <a16:creationId xmlns:a16="http://schemas.microsoft.com/office/drawing/2014/main" id="{FD367F5F-8A84-4433-91A5-E05EF68FA6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063" y="4541838"/>
            <a:ext cx="1450975" cy="2214563"/>
          </a:xfrm>
          <a:prstGeom prst="rect">
            <a:avLst/>
          </a:prstGeom>
        </p:spPr>
      </p:pic>
      <p:pic>
        <p:nvPicPr>
          <p:cNvPr id="12" name="Grafik 11" descr="Ein Bild, das Text, Himmel enthält.&#10;&#10;Automatisch generierte Beschreibung">
            <a:extLst>
              <a:ext uri="{FF2B5EF4-FFF2-40B4-BE49-F238E27FC236}">
                <a16:creationId xmlns:a16="http://schemas.microsoft.com/office/drawing/2014/main" id="{5CDA8B8C-490B-405F-920E-DF7A4C9FEE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6475" y="4541838"/>
            <a:ext cx="3994150" cy="2214563"/>
          </a:xfrm>
          <a:prstGeom prst="rect">
            <a:avLst/>
          </a:prstGeom>
        </p:spPr>
      </p:pic>
      <p:pic>
        <p:nvPicPr>
          <p:cNvPr id="14" name="Grafik 13" descr="Ein Bild, das draußen, Himmel, Gras, Personen enthält.&#10;&#10;Automatisch generierte Beschreibung">
            <a:extLst>
              <a:ext uri="{FF2B5EF4-FFF2-40B4-BE49-F238E27FC236}">
                <a16:creationId xmlns:a16="http://schemas.microsoft.com/office/drawing/2014/main" id="{6B487C35-0D69-4041-8615-6178E00308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0475" y="4541838"/>
            <a:ext cx="2979738" cy="2214563"/>
          </a:xfrm>
          <a:prstGeom prst="rect">
            <a:avLst/>
          </a:prstGeom>
        </p:spPr>
      </p:pic>
      <p:sp>
        <p:nvSpPr>
          <p:cNvPr id="19" name="Titel 1">
            <a:extLst>
              <a:ext uri="{FF2B5EF4-FFF2-40B4-BE49-F238E27FC236}">
                <a16:creationId xmlns:a16="http://schemas.microsoft.com/office/drawing/2014/main" id="{EE26C748-0678-48B2-BFDC-8133CC861735}"/>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a:solidFill>
                  <a:srgbClr val="0070C0"/>
                </a:solidFill>
                <a:latin typeface="+mn-lt"/>
              </a:rPr>
              <a:t>Einblick in die Landjugend vor Ort</a:t>
            </a:r>
            <a:endParaRPr lang="de-DE" sz="4000" kern="1200" dirty="0">
              <a:solidFill>
                <a:srgbClr val="0070C0"/>
              </a:solidFill>
              <a:latin typeface="+mn-lt"/>
            </a:endParaRPr>
          </a:p>
        </p:txBody>
      </p:sp>
    </p:spTree>
    <p:extLst>
      <p:ext uri="{BB962C8B-B14F-4D97-AF65-F5344CB8AC3E}">
        <p14:creationId xmlns:p14="http://schemas.microsoft.com/office/powerpoint/2010/main" val="1586262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Person, drinnen, Fenster, Esstisch enthält.&#10;&#10;Automatisch generierte Beschreibung">
            <a:extLst>
              <a:ext uri="{FF2B5EF4-FFF2-40B4-BE49-F238E27FC236}">
                <a16:creationId xmlns:a16="http://schemas.microsoft.com/office/drawing/2014/main" id="{B8B603EB-FFFC-493D-A365-23EDCABB1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249" y="1643226"/>
            <a:ext cx="3395984" cy="2546988"/>
          </a:xfrm>
          <a:prstGeom prst="rect">
            <a:avLst/>
          </a:prstGeom>
        </p:spPr>
      </p:pic>
      <p:pic>
        <p:nvPicPr>
          <p:cNvPr id="6" name="Grafik 5" descr="Ein Bild, das Text, Tisch enthält.&#10;&#10;Automatisch generierte Beschreibung">
            <a:extLst>
              <a:ext uri="{FF2B5EF4-FFF2-40B4-BE49-F238E27FC236}">
                <a16:creationId xmlns:a16="http://schemas.microsoft.com/office/drawing/2014/main" id="{70D30636-AF6D-4632-BC51-914A3331C6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081" y="4959686"/>
            <a:ext cx="4031672" cy="2428471"/>
          </a:xfrm>
          <a:prstGeom prst="rect">
            <a:avLst/>
          </a:prstGeom>
        </p:spPr>
      </p:pic>
      <p:pic>
        <p:nvPicPr>
          <p:cNvPr id="8" name="Grafik 7" descr="Ein Bild, das Text, Computer enthält.&#10;&#10;Automatisch generierte Beschreibung">
            <a:extLst>
              <a:ext uri="{FF2B5EF4-FFF2-40B4-BE49-F238E27FC236}">
                <a16:creationId xmlns:a16="http://schemas.microsoft.com/office/drawing/2014/main" id="{10A13E97-455C-476E-894A-E22623BCA2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0432" y="1641064"/>
            <a:ext cx="3240112" cy="2156907"/>
          </a:xfrm>
          <a:prstGeom prst="rect">
            <a:avLst/>
          </a:prstGeom>
        </p:spPr>
      </p:pic>
      <p:pic>
        <p:nvPicPr>
          <p:cNvPr id="10" name="Grafik 9" descr="Ein Bild, das Person, Gruppe, Personen, drinnen enthält.&#10;&#10;Automatisch generierte Beschreibung">
            <a:extLst>
              <a:ext uri="{FF2B5EF4-FFF2-40B4-BE49-F238E27FC236}">
                <a16:creationId xmlns:a16="http://schemas.microsoft.com/office/drawing/2014/main" id="{3C479BAE-F549-480E-9056-5C3979ED9A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9393" y="3918655"/>
            <a:ext cx="3395983" cy="3484313"/>
          </a:xfrm>
          <a:prstGeom prst="rect">
            <a:avLst/>
          </a:prstGeom>
        </p:spPr>
      </p:pic>
      <p:pic>
        <p:nvPicPr>
          <p:cNvPr id="12" name="Grafik 11" descr="Ein Bild, das Essen, Teller, drinnen, Gemüse enthält.&#10;&#10;Automatisch generierte Beschreibung">
            <a:extLst>
              <a:ext uri="{FF2B5EF4-FFF2-40B4-BE49-F238E27FC236}">
                <a16:creationId xmlns:a16="http://schemas.microsoft.com/office/drawing/2014/main" id="{B3995ED0-B12A-4C58-9A3C-249DB0500D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5751" y="3314869"/>
            <a:ext cx="2988085" cy="1992057"/>
          </a:xfrm>
          <a:prstGeom prst="ellipse">
            <a:avLst/>
          </a:prstGeom>
          <a:ln>
            <a:noFill/>
          </a:ln>
          <a:effectLst>
            <a:softEdge rad="112500"/>
          </a:effectLst>
        </p:spPr>
      </p:pic>
      <p:sp>
        <p:nvSpPr>
          <p:cNvPr id="15" name="Titel 1">
            <a:extLst>
              <a:ext uri="{FF2B5EF4-FFF2-40B4-BE49-F238E27FC236}">
                <a16:creationId xmlns:a16="http://schemas.microsoft.com/office/drawing/2014/main" id="{1A9D0E81-46F6-4814-8435-92EAE72CFA92}"/>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Einblick in die Landjugend vor Ort</a:t>
            </a:r>
          </a:p>
        </p:txBody>
      </p:sp>
    </p:spTree>
    <p:extLst>
      <p:ext uri="{BB962C8B-B14F-4D97-AF65-F5344CB8AC3E}">
        <p14:creationId xmlns:p14="http://schemas.microsoft.com/office/powerpoint/2010/main" val="3724258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bgerundete rechteckige Legende 28"/>
          <p:cNvSpPr/>
          <p:nvPr/>
        </p:nvSpPr>
        <p:spPr bwMode="auto">
          <a:xfrm>
            <a:off x="3428992" y="4973395"/>
            <a:ext cx="2286016" cy="714380"/>
          </a:xfrm>
          <a:prstGeom prst="wedgeRoundRectCallout">
            <a:avLst>
              <a:gd name="adj1" fmla="val 63488"/>
              <a:gd name="adj2" fmla="val 125572"/>
              <a:gd name="adj3"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18" name="Wolke 17"/>
          <p:cNvSpPr/>
          <p:nvPr/>
        </p:nvSpPr>
        <p:spPr bwMode="auto">
          <a:xfrm rot="21073160">
            <a:off x="327392" y="1452744"/>
            <a:ext cx="2357454" cy="1143008"/>
          </a:xfrm>
          <a:prstGeom prst="cloud">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19" name="Wolke 18"/>
          <p:cNvSpPr/>
          <p:nvPr/>
        </p:nvSpPr>
        <p:spPr bwMode="auto">
          <a:xfrm rot="293217">
            <a:off x="2526585" y="1836370"/>
            <a:ext cx="3125169" cy="1285884"/>
          </a:xfrm>
          <a:prstGeom prst="cloud">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20" name="Wolke 19"/>
          <p:cNvSpPr/>
          <p:nvPr/>
        </p:nvSpPr>
        <p:spPr bwMode="auto">
          <a:xfrm rot="450414">
            <a:off x="5678881" y="1566251"/>
            <a:ext cx="3690754" cy="1289591"/>
          </a:xfrm>
          <a:prstGeom prst="cloud">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21" name="Wolke 20"/>
          <p:cNvSpPr/>
          <p:nvPr/>
        </p:nvSpPr>
        <p:spPr bwMode="auto">
          <a:xfrm rot="533616">
            <a:off x="6158337" y="3183856"/>
            <a:ext cx="2953839" cy="1714512"/>
          </a:xfrm>
          <a:prstGeom prst="cloud">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23" name="Wolke 22"/>
          <p:cNvSpPr/>
          <p:nvPr/>
        </p:nvSpPr>
        <p:spPr bwMode="auto">
          <a:xfrm rot="450384">
            <a:off x="3112102" y="3456244"/>
            <a:ext cx="2786082" cy="1285884"/>
          </a:xfrm>
          <a:prstGeom prst="cloud">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24" name="Wolke 23"/>
          <p:cNvSpPr/>
          <p:nvPr/>
        </p:nvSpPr>
        <p:spPr bwMode="auto">
          <a:xfrm rot="233705">
            <a:off x="501412" y="3157358"/>
            <a:ext cx="1785950" cy="857256"/>
          </a:xfrm>
          <a:prstGeom prst="cloud">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dirty="0">
              <a:ln>
                <a:noFill/>
              </a:ln>
              <a:effectLst/>
              <a:latin typeface="Meta-Light" pitchFamily="32" charset="0"/>
              <a:cs typeface="Arial" charset="0"/>
            </a:endParaRPr>
          </a:p>
        </p:txBody>
      </p:sp>
      <p:sp>
        <p:nvSpPr>
          <p:cNvPr id="25" name="Wolke 24"/>
          <p:cNvSpPr/>
          <p:nvPr/>
        </p:nvSpPr>
        <p:spPr bwMode="auto">
          <a:xfrm rot="354260">
            <a:off x="831958" y="4585723"/>
            <a:ext cx="2000264" cy="1143008"/>
          </a:xfrm>
          <a:prstGeom prst="cloud">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27" name="Wolke 26"/>
          <p:cNvSpPr/>
          <p:nvPr/>
        </p:nvSpPr>
        <p:spPr bwMode="auto">
          <a:xfrm rot="905744">
            <a:off x="6982228" y="5159122"/>
            <a:ext cx="2216760" cy="1071570"/>
          </a:xfrm>
          <a:prstGeom prst="cloud">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5" name="Textfeld 4"/>
          <p:cNvSpPr txBox="1"/>
          <p:nvPr/>
        </p:nvSpPr>
        <p:spPr>
          <a:xfrm rot="20855221">
            <a:off x="726097" y="1671181"/>
            <a:ext cx="2087984" cy="461665"/>
          </a:xfrm>
          <a:prstGeom prst="rect">
            <a:avLst/>
          </a:prstGeom>
          <a:noFill/>
        </p:spPr>
        <p:txBody>
          <a:bodyPr wrap="square" rtlCol="0">
            <a:spAutoFit/>
          </a:bodyPr>
          <a:lstStyle/>
          <a:p>
            <a:r>
              <a:rPr lang="de-DE" sz="2400" dirty="0"/>
              <a:t>IGW-Fahrt</a:t>
            </a:r>
          </a:p>
        </p:txBody>
      </p:sp>
      <p:sp>
        <p:nvSpPr>
          <p:cNvPr id="6" name="Textfeld 5"/>
          <p:cNvSpPr txBox="1"/>
          <p:nvPr/>
        </p:nvSpPr>
        <p:spPr>
          <a:xfrm rot="156186">
            <a:off x="3540114" y="3708399"/>
            <a:ext cx="2304256" cy="830997"/>
          </a:xfrm>
          <a:prstGeom prst="rect">
            <a:avLst/>
          </a:prstGeom>
          <a:noFill/>
        </p:spPr>
        <p:txBody>
          <a:bodyPr wrap="square" rtlCol="0">
            <a:spAutoFit/>
          </a:bodyPr>
          <a:lstStyle/>
          <a:p>
            <a:r>
              <a:rPr lang="de-DE" sz="2400" dirty="0"/>
              <a:t>Gruppenleiter-</a:t>
            </a:r>
            <a:r>
              <a:rPr lang="de-DE" sz="2400" dirty="0" err="1"/>
              <a:t>lehrgang</a:t>
            </a:r>
            <a:endParaRPr lang="de-DE" sz="2400" dirty="0"/>
          </a:p>
        </p:txBody>
      </p:sp>
      <p:sp>
        <p:nvSpPr>
          <p:cNvPr id="7" name="Textfeld 6"/>
          <p:cNvSpPr txBox="1"/>
          <p:nvPr/>
        </p:nvSpPr>
        <p:spPr>
          <a:xfrm rot="21250897">
            <a:off x="3505809" y="5053861"/>
            <a:ext cx="2286016" cy="461665"/>
          </a:xfrm>
          <a:prstGeom prst="rect">
            <a:avLst/>
          </a:prstGeom>
          <a:noFill/>
        </p:spPr>
        <p:txBody>
          <a:bodyPr wrap="square" rtlCol="0">
            <a:spAutoFit/>
          </a:bodyPr>
          <a:lstStyle/>
          <a:p>
            <a:r>
              <a:rPr lang="de-DE" sz="2400" dirty="0"/>
              <a:t>Rhetorik-Kurse</a:t>
            </a:r>
          </a:p>
        </p:txBody>
      </p:sp>
      <p:sp>
        <p:nvSpPr>
          <p:cNvPr id="8" name="Textfeld 7"/>
          <p:cNvSpPr txBox="1"/>
          <p:nvPr/>
        </p:nvSpPr>
        <p:spPr>
          <a:xfrm rot="156186">
            <a:off x="6826262" y="3422647"/>
            <a:ext cx="2304256" cy="1200329"/>
          </a:xfrm>
          <a:prstGeom prst="rect">
            <a:avLst/>
          </a:prstGeom>
          <a:noFill/>
        </p:spPr>
        <p:txBody>
          <a:bodyPr wrap="square" rtlCol="0">
            <a:spAutoFit/>
          </a:bodyPr>
          <a:lstStyle/>
          <a:p>
            <a:r>
              <a:rPr lang="de-DE" sz="2400" dirty="0" err="1"/>
              <a:t>Grainauer</a:t>
            </a:r>
            <a:r>
              <a:rPr lang="de-DE" sz="2400" dirty="0"/>
              <a:t> Junglandwirte-</a:t>
            </a:r>
            <a:r>
              <a:rPr lang="de-DE" sz="2400" dirty="0" err="1"/>
              <a:t>tagung</a:t>
            </a:r>
            <a:endParaRPr lang="de-DE" sz="2400" dirty="0"/>
          </a:p>
        </p:txBody>
      </p:sp>
      <p:sp>
        <p:nvSpPr>
          <p:cNvPr id="9" name="Textfeld 8"/>
          <p:cNvSpPr txBox="1"/>
          <p:nvPr/>
        </p:nvSpPr>
        <p:spPr>
          <a:xfrm rot="156186">
            <a:off x="682594" y="3279771"/>
            <a:ext cx="1714512" cy="830997"/>
          </a:xfrm>
          <a:prstGeom prst="rect">
            <a:avLst/>
          </a:prstGeom>
          <a:noFill/>
        </p:spPr>
        <p:txBody>
          <a:bodyPr wrap="square" rtlCol="0">
            <a:spAutoFit/>
          </a:bodyPr>
          <a:lstStyle/>
          <a:p>
            <a:r>
              <a:rPr lang="de-DE" sz="2400" dirty="0"/>
              <a:t>AK I-Tage</a:t>
            </a:r>
          </a:p>
          <a:p>
            <a:endParaRPr lang="de-DE" sz="2400" dirty="0"/>
          </a:p>
        </p:txBody>
      </p:sp>
      <p:sp>
        <p:nvSpPr>
          <p:cNvPr id="10" name="Textfeld 9"/>
          <p:cNvSpPr txBox="1"/>
          <p:nvPr/>
        </p:nvSpPr>
        <p:spPr>
          <a:xfrm rot="228964">
            <a:off x="6032478" y="1873257"/>
            <a:ext cx="3205554" cy="461665"/>
          </a:xfrm>
          <a:prstGeom prst="rect">
            <a:avLst/>
          </a:prstGeom>
          <a:noFill/>
        </p:spPr>
        <p:txBody>
          <a:bodyPr wrap="square" rtlCol="0">
            <a:spAutoFit/>
          </a:bodyPr>
          <a:lstStyle/>
          <a:p>
            <a:r>
              <a:rPr lang="de-DE" sz="2400" dirty="0"/>
              <a:t>Bezirksteamschulung</a:t>
            </a:r>
          </a:p>
        </p:txBody>
      </p:sp>
      <p:sp>
        <p:nvSpPr>
          <p:cNvPr id="11" name="Textfeld 10"/>
          <p:cNvSpPr txBox="1"/>
          <p:nvPr/>
        </p:nvSpPr>
        <p:spPr>
          <a:xfrm>
            <a:off x="1682727" y="6351606"/>
            <a:ext cx="7929618" cy="1661993"/>
          </a:xfrm>
          <a:prstGeom prst="rect">
            <a:avLst/>
          </a:prstGeom>
          <a:noFill/>
        </p:spPr>
        <p:txBody>
          <a:bodyPr wrap="square" rtlCol="0">
            <a:spAutoFit/>
          </a:bodyPr>
          <a:lstStyle/>
          <a:p>
            <a:r>
              <a:rPr lang="de-DE" sz="2600" b="1" dirty="0">
                <a:solidFill>
                  <a:srgbClr val="0070C0"/>
                </a:solidFill>
              </a:rPr>
              <a:t>Bleibt auf dem Laufenden und abonniert unsere Kanäle auf                </a:t>
            </a:r>
          </a:p>
          <a:p>
            <a:r>
              <a:rPr lang="de-DE" sz="2600" b="1" dirty="0">
                <a:solidFill>
                  <a:srgbClr val="0070C0"/>
                </a:solidFill>
              </a:rPr>
              <a:t>und schaut auf unserer Homepage vorbei </a:t>
            </a:r>
          </a:p>
          <a:p>
            <a:endParaRPr lang="de-DE" sz="2400" b="1" dirty="0">
              <a:solidFill>
                <a:srgbClr val="0070C0"/>
              </a:solidFill>
            </a:endParaRPr>
          </a:p>
        </p:txBody>
      </p:sp>
      <p:sp>
        <p:nvSpPr>
          <p:cNvPr id="13" name="Textfeld 12"/>
          <p:cNvSpPr txBox="1"/>
          <p:nvPr/>
        </p:nvSpPr>
        <p:spPr>
          <a:xfrm rot="21336015">
            <a:off x="1137469" y="4646346"/>
            <a:ext cx="1604661" cy="1200329"/>
          </a:xfrm>
          <a:prstGeom prst="rect">
            <a:avLst/>
          </a:prstGeom>
          <a:noFill/>
        </p:spPr>
        <p:txBody>
          <a:bodyPr wrap="square" rtlCol="0">
            <a:spAutoFit/>
          </a:bodyPr>
          <a:lstStyle/>
          <a:p>
            <a:r>
              <a:rPr lang="de-DE" sz="2400" dirty="0" err="1"/>
              <a:t>Agrar</a:t>
            </a:r>
            <a:r>
              <a:rPr lang="de-DE" sz="2400" dirty="0"/>
              <a:t>. Lehrfahrt</a:t>
            </a:r>
          </a:p>
          <a:p>
            <a:endParaRPr lang="de-DE" sz="2400" dirty="0"/>
          </a:p>
        </p:txBody>
      </p:sp>
      <p:sp>
        <p:nvSpPr>
          <p:cNvPr id="14" name="Textfeld 13"/>
          <p:cNvSpPr txBox="1"/>
          <p:nvPr/>
        </p:nvSpPr>
        <p:spPr>
          <a:xfrm>
            <a:off x="682594" y="5708663"/>
            <a:ext cx="2087984" cy="400110"/>
          </a:xfrm>
          <a:prstGeom prst="rect">
            <a:avLst/>
          </a:prstGeom>
          <a:noFill/>
        </p:spPr>
        <p:txBody>
          <a:bodyPr wrap="square" rtlCol="0">
            <a:spAutoFit/>
          </a:bodyPr>
          <a:lstStyle/>
          <a:p>
            <a:r>
              <a:rPr lang="de-DE" sz="2000" b="1" dirty="0" err="1">
                <a:solidFill>
                  <a:srgbClr val="000000"/>
                </a:solidFill>
                <a:latin typeface="+mn-lt"/>
                <a:ea typeface="+mj-ea"/>
                <a:cs typeface="+mj-cs"/>
              </a:rPr>
              <a:t>uvm</a:t>
            </a:r>
            <a:r>
              <a:rPr lang="de-DE" sz="2000" b="1" dirty="0">
                <a:solidFill>
                  <a:srgbClr val="000000"/>
                </a:solidFill>
                <a:latin typeface="+mn-lt"/>
                <a:ea typeface="+mj-ea"/>
                <a:cs typeface="+mj-cs"/>
              </a:rPr>
              <a:t>.</a:t>
            </a:r>
          </a:p>
        </p:txBody>
      </p:sp>
      <p:sp>
        <p:nvSpPr>
          <p:cNvPr id="15" name="Nach oben gebogener Pfeil 14"/>
          <p:cNvSpPr/>
          <p:nvPr/>
        </p:nvSpPr>
        <p:spPr bwMode="auto">
          <a:xfrm rot="5400000">
            <a:off x="1075503" y="6101572"/>
            <a:ext cx="500066" cy="714380"/>
          </a:xfrm>
          <a:prstGeom prst="bentUpArrow">
            <a:avLst/>
          </a:prstGeom>
          <a:solidFill>
            <a:srgbClr val="00B8FF">
              <a:alpha val="3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16" name="Textfeld 15"/>
          <p:cNvSpPr txBox="1"/>
          <p:nvPr/>
        </p:nvSpPr>
        <p:spPr>
          <a:xfrm rot="1249873">
            <a:off x="7260380" y="5543204"/>
            <a:ext cx="2087984" cy="461665"/>
          </a:xfrm>
          <a:prstGeom prst="rect">
            <a:avLst/>
          </a:prstGeom>
          <a:noFill/>
        </p:spPr>
        <p:txBody>
          <a:bodyPr wrap="square" rtlCol="0">
            <a:spAutoFit/>
          </a:bodyPr>
          <a:lstStyle/>
          <a:p>
            <a:r>
              <a:rPr lang="de-DE" sz="2400" dirty="0"/>
              <a:t>Grundkurs</a:t>
            </a:r>
          </a:p>
        </p:txBody>
      </p:sp>
      <p:sp>
        <p:nvSpPr>
          <p:cNvPr id="17" name="Textfeld 16"/>
          <p:cNvSpPr txBox="1"/>
          <p:nvPr/>
        </p:nvSpPr>
        <p:spPr>
          <a:xfrm rot="156186">
            <a:off x="3118237" y="2076422"/>
            <a:ext cx="2357454" cy="830997"/>
          </a:xfrm>
          <a:prstGeom prst="rect">
            <a:avLst/>
          </a:prstGeom>
          <a:noFill/>
        </p:spPr>
        <p:txBody>
          <a:bodyPr wrap="square" rtlCol="0">
            <a:spAutoFit/>
          </a:bodyPr>
          <a:lstStyle/>
          <a:p>
            <a:r>
              <a:rPr lang="de-DE" sz="2400" dirty="0"/>
              <a:t>Auslandreisen und Austausch</a:t>
            </a:r>
          </a:p>
        </p:txBody>
      </p:sp>
      <p:sp>
        <p:nvSpPr>
          <p:cNvPr id="28" name="Sonne 27"/>
          <p:cNvSpPr/>
          <p:nvPr/>
        </p:nvSpPr>
        <p:spPr bwMode="auto">
          <a:xfrm rot="20920884">
            <a:off x="253966" y="207937"/>
            <a:ext cx="1156777" cy="994277"/>
          </a:xfrm>
          <a:prstGeom prst="sun">
            <a:avLst/>
          </a:prstGeom>
          <a:solidFill>
            <a:srgbClr val="F8F200">
              <a:alpha val="49804"/>
            </a:srgbClr>
          </a:solid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pic>
        <p:nvPicPr>
          <p:cNvPr id="26" name="Bild 4" descr="facebook_40x40">
            <a:hlinkClick r:id="rId3"/>
            <a:extLst>
              <a:ext uri="{FF2B5EF4-FFF2-40B4-BE49-F238E27FC236}">
                <a16:creationId xmlns:a16="http://schemas.microsoft.com/office/drawing/2014/main" id="{3C8B79DE-C58A-40F9-9312-944FB2ADD60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442682" y="6870559"/>
            <a:ext cx="333375" cy="333375"/>
          </a:xfrm>
          <a:prstGeom prst="rect">
            <a:avLst/>
          </a:prstGeom>
          <a:noFill/>
          <a:ln>
            <a:noFill/>
          </a:ln>
        </p:spPr>
      </p:pic>
      <p:pic>
        <p:nvPicPr>
          <p:cNvPr id="30" name="Bild 5" descr="instagram-3753436_640_35x35">
            <a:hlinkClick r:id="rId5"/>
            <a:extLst>
              <a:ext uri="{FF2B5EF4-FFF2-40B4-BE49-F238E27FC236}">
                <a16:creationId xmlns:a16="http://schemas.microsoft.com/office/drawing/2014/main" id="{EC610253-4C58-448C-BBE1-D89EABBFAEF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012347" y="6870559"/>
            <a:ext cx="333375" cy="333375"/>
          </a:xfrm>
          <a:prstGeom prst="rect">
            <a:avLst/>
          </a:prstGeom>
          <a:noFill/>
          <a:ln>
            <a:noFill/>
          </a:ln>
        </p:spPr>
      </p:pic>
      <p:pic>
        <p:nvPicPr>
          <p:cNvPr id="31" name="Bild 3" descr="icon-website-04_110">
            <a:hlinkClick r:id="rId7"/>
            <a:extLst>
              <a:ext uri="{FF2B5EF4-FFF2-40B4-BE49-F238E27FC236}">
                <a16:creationId xmlns:a16="http://schemas.microsoft.com/office/drawing/2014/main" id="{09FA7EE7-A284-4CC3-910A-942E83CBE689}"/>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670629" y="7203934"/>
            <a:ext cx="333375" cy="333375"/>
          </a:xfrm>
          <a:prstGeom prst="rect">
            <a:avLst/>
          </a:prstGeom>
          <a:noFill/>
          <a:ln>
            <a:noFill/>
          </a:ln>
        </p:spPr>
      </p:pic>
      <p:sp>
        <p:nvSpPr>
          <p:cNvPr id="33" name="Titel 1">
            <a:extLst>
              <a:ext uri="{FF2B5EF4-FFF2-40B4-BE49-F238E27FC236}">
                <a16:creationId xmlns:a16="http://schemas.microsoft.com/office/drawing/2014/main" id="{216BF0EE-2DC5-4465-8209-70D925C8DB3D}"/>
              </a:ext>
            </a:extLst>
          </p:cNvPr>
          <p:cNvSpPr>
            <a:spLocks noGrp="1"/>
          </p:cNvSpPr>
          <p:nvPr>
            <p:ph type="title"/>
          </p:nvPr>
        </p:nvSpPr>
        <p:spPr>
          <a:xfrm>
            <a:off x="696732" y="326071"/>
            <a:ext cx="5688632" cy="827943"/>
          </a:xfrm>
        </p:spPr>
        <p:txBody>
          <a:bodyPr/>
          <a:lstStyle/>
          <a:p>
            <a:pPr algn="ctr"/>
            <a:r>
              <a:rPr lang="de-DE" sz="4000" kern="1200" dirty="0">
                <a:solidFill>
                  <a:srgbClr val="0070C0"/>
                </a:solidFill>
                <a:latin typeface="+mn-lt"/>
              </a:rPr>
              <a:t>Wir bieten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6732" y="326071"/>
            <a:ext cx="5688632" cy="827943"/>
          </a:xfrm>
        </p:spPr>
        <p:txBody>
          <a:bodyPr/>
          <a:lstStyle/>
          <a:p>
            <a:pPr algn="ctr"/>
            <a:r>
              <a:rPr lang="de-DE" sz="4000" kern="1200" dirty="0">
                <a:solidFill>
                  <a:srgbClr val="0070C0"/>
                </a:solidFill>
                <a:latin typeface="+mn-lt"/>
              </a:rPr>
              <a:t>BJB – was ist das?</a:t>
            </a:r>
          </a:p>
        </p:txBody>
      </p:sp>
      <p:sp>
        <p:nvSpPr>
          <p:cNvPr id="6" name="Textfeld 5"/>
          <p:cNvSpPr txBox="1"/>
          <p:nvPr/>
        </p:nvSpPr>
        <p:spPr>
          <a:xfrm>
            <a:off x="5040312" y="6595667"/>
            <a:ext cx="4929222" cy="646331"/>
          </a:xfrm>
          <a:prstGeom prst="rect">
            <a:avLst/>
          </a:prstGeom>
          <a:noFill/>
        </p:spPr>
        <p:txBody>
          <a:bodyPr wrap="square" rtlCol="0">
            <a:spAutoFit/>
          </a:bodyPr>
          <a:lstStyle/>
          <a:p>
            <a:r>
              <a:rPr lang="de-DE" b="1" dirty="0">
                <a:solidFill>
                  <a:srgbClr val="0070C0"/>
                </a:solidFill>
                <a:latin typeface="+mn-lt"/>
                <a:ea typeface="+mj-ea"/>
                <a:cs typeface="+mj-cs"/>
              </a:rPr>
              <a:t>Weiter</a:t>
            </a:r>
            <a:r>
              <a:rPr lang="de-DE" b="1" u="sng" dirty="0">
                <a:solidFill>
                  <a:srgbClr val="0070C0"/>
                </a:solidFill>
                <a:latin typeface="+mn-lt"/>
                <a:ea typeface="+mj-ea"/>
                <a:cs typeface="+mj-cs"/>
              </a:rPr>
              <a:t>entwicklung</a:t>
            </a:r>
            <a:r>
              <a:rPr lang="de-DE" b="1" dirty="0">
                <a:solidFill>
                  <a:srgbClr val="0070C0"/>
                </a:solidFill>
                <a:latin typeface="+mn-lt"/>
                <a:ea typeface="+mj-ea"/>
                <a:cs typeface="+mj-cs"/>
              </a:rPr>
              <a:t>, Persönlichkeits-</a:t>
            </a:r>
          </a:p>
          <a:p>
            <a:r>
              <a:rPr lang="de-DE" b="1" dirty="0">
                <a:solidFill>
                  <a:srgbClr val="0070C0"/>
                </a:solidFill>
                <a:latin typeface="+mn-lt"/>
                <a:ea typeface="+mj-ea"/>
                <a:cs typeface="+mj-cs"/>
              </a:rPr>
              <a:t>Entwicklung &amp; vieles mehr … </a:t>
            </a:r>
            <a:r>
              <a:rPr lang="de-DE" dirty="0">
                <a:latin typeface="+mn-lt"/>
              </a:rPr>
              <a:t> </a:t>
            </a:r>
          </a:p>
        </p:txBody>
      </p:sp>
      <p:sp>
        <p:nvSpPr>
          <p:cNvPr id="5" name="Textfeld 4"/>
          <p:cNvSpPr txBox="1"/>
          <p:nvPr/>
        </p:nvSpPr>
        <p:spPr>
          <a:xfrm>
            <a:off x="4397370" y="1320974"/>
            <a:ext cx="1285884" cy="630942"/>
          </a:xfrm>
          <a:prstGeom prst="rect">
            <a:avLst/>
          </a:prstGeom>
          <a:noFill/>
        </p:spPr>
        <p:txBody>
          <a:bodyPr wrap="square" rtlCol="0">
            <a:spAutoFit/>
          </a:bodyPr>
          <a:lstStyle/>
          <a:p>
            <a:r>
              <a:rPr lang="de-DE" sz="3500" b="1" dirty="0">
                <a:solidFill>
                  <a:srgbClr val="0070C0"/>
                </a:solidFill>
                <a:latin typeface="+mn-lt"/>
                <a:ea typeface="+mj-ea"/>
                <a:cs typeface="+mj-cs"/>
              </a:rPr>
              <a:t>Spaß</a:t>
            </a:r>
            <a:r>
              <a:rPr lang="de-DE" sz="3500" b="1" dirty="0">
                <a:solidFill>
                  <a:srgbClr val="0070C0"/>
                </a:solidFill>
                <a:latin typeface="+mj-lt"/>
                <a:ea typeface="+mj-ea"/>
                <a:cs typeface="+mj-cs"/>
              </a:rPr>
              <a:t> </a:t>
            </a:r>
            <a:r>
              <a:rPr lang="de-DE" sz="3000" dirty="0"/>
              <a:t> </a:t>
            </a:r>
          </a:p>
        </p:txBody>
      </p:sp>
      <p:sp>
        <p:nvSpPr>
          <p:cNvPr id="10" name="Textfeld 9"/>
          <p:cNvSpPr txBox="1"/>
          <p:nvPr/>
        </p:nvSpPr>
        <p:spPr>
          <a:xfrm>
            <a:off x="538361" y="6015938"/>
            <a:ext cx="3384376" cy="646331"/>
          </a:xfrm>
          <a:prstGeom prst="rect">
            <a:avLst/>
          </a:prstGeom>
          <a:noFill/>
        </p:spPr>
        <p:txBody>
          <a:bodyPr wrap="square" rtlCol="0">
            <a:spAutoFit/>
          </a:bodyPr>
          <a:lstStyle/>
          <a:p>
            <a:r>
              <a:rPr lang="de-DE" sz="3500" b="1" i="1" dirty="0">
                <a:solidFill>
                  <a:srgbClr val="0070C0"/>
                </a:solidFill>
                <a:latin typeface="+mj-lt"/>
                <a:ea typeface="+mj-ea"/>
                <a:cs typeface="+mj-cs"/>
              </a:rPr>
              <a:t>Neues</a:t>
            </a:r>
            <a:r>
              <a:rPr lang="de-DE" sz="2800" b="1" dirty="0">
                <a:solidFill>
                  <a:srgbClr val="0070C0"/>
                </a:solidFill>
                <a:latin typeface="+mj-lt"/>
                <a:ea typeface="+mj-ea"/>
                <a:cs typeface="+mj-cs"/>
              </a:rPr>
              <a:t> </a:t>
            </a:r>
            <a:r>
              <a:rPr lang="de-DE" b="1" dirty="0">
                <a:solidFill>
                  <a:srgbClr val="0070C0"/>
                </a:solidFill>
                <a:latin typeface="+mn-lt"/>
                <a:ea typeface="+mj-ea"/>
                <a:cs typeface="+mj-cs"/>
              </a:rPr>
              <a:t>kennen</a:t>
            </a:r>
            <a:r>
              <a:rPr lang="de-DE" b="1" dirty="0">
                <a:solidFill>
                  <a:srgbClr val="0070C0"/>
                </a:solidFill>
                <a:latin typeface="+mj-lt"/>
                <a:ea typeface="+mj-ea"/>
                <a:cs typeface="+mj-cs"/>
              </a:rPr>
              <a:t> </a:t>
            </a:r>
            <a:r>
              <a:rPr lang="de-DE" b="1" dirty="0">
                <a:solidFill>
                  <a:srgbClr val="0070C0"/>
                </a:solidFill>
                <a:latin typeface="+mn-lt"/>
                <a:ea typeface="+mj-ea"/>
                <a:cs typeface="+mj-cs"/>
              </a:rPr>
              <a:t>lernen</a:t>
            </a:r>
            <a:r>
              <a:rPr lang="de-DE" b="1" dirty="0">
                <a:solidFill>
                  <a:srgbClr val="0070C0"/>
                </a:solidFill>
                <a:latin typeface="+mj-lt"/>
                <a:ea typeface="+mj-ea"/>
                <a:cs typeface="+mj-cs"/>
              </a:rPr>
              <a:t> </a:t>
            </a:r>
            <a:endParaRPr lang="de-DE" dirty="0"/>
          </a:p>
        </p:txBody>
      </p:sp>
      <p:sp>
        <p:nvSpPr>
          <p:cNvPr id="11" name="Textfeld 10"/>
          <p:cNvSpPr txBox="1"/>
          <p:nvPr/>
        </p:nvSpPr>
        <p:spPr>
          <a:xfrm rot="1120123">
            <a:off x="6256467" y="2151814"/>
            <a:ext cx="3726318" cy="523220"/>
          </a:xfrm>
          <a:prstGeom prst="rect">
            <a:avLst/>
          </a:prstGeom>
          <a:noFill/>
        </p:spPr>
        <p:txBody>
          <a:bodyPr wrap="square" rtlCol="0">
            <a:spAutoFit/>
          </a:bodyPr>
          <a:lstStyle/>
          <a:p>
            <a:r>
              <a:rPr lang="de-DE" sz="2800" b="1" dirty="0">
                <a:solidFill>
                  <a:srgbClr val="0070C0"/>
                </a:solidFill>
                <a:latin typeface="+mn-lt"/>
                <a:ea typeface="+mj-ea"/>
                <a:cs typeface="+mj-cs"/>
              </a:rPr>
              <a:t>Erfahrung</a:t>
            </a:r>
            <a:r>
              <a:rPr lang="de-DE" sz="2800" b="1" dirty="0">
                <a:solidFill>
                  <a:srgbClr val="0070C0"/>
                </a:solidFill>
                <a:latin typeface="+mj-lt"/>
                <a:ea typeface="+mj-ea"/>
                <a:cs typeface="+mj-cs"/>
              </a:rPr>
              <a:t> </a:t>
            </a:r>
            <a:r>
              <a:rPr lang="de-DE" sz="2800" b="1" dirty="0">
                <a:solidFill>
                  <a:srgbClr val="0070C0"/>
                </a:solidFill>
                <a:latin typeface="+mn-lt"/>
                <a:ea typeface="+mj-ea"/>
                <a:cs typeface="+mj-cs"/>
              </a:rPr>
              <a:t>sammeln</a:t>
            </a:r>
            <a:r>
              <a:rPr lang="de-DE" sz="2800" b="1" dirty="0">
                <a:solidFill>
                  <a:srgbClr val="0070C0"/>
                </a:solidFill>
                <a:latin typeface="+mj-lt"/>
                <a:ea typeface="+mj-ea"/>
                <a:cs typeface="+mj-cs"/>
              </a:rPr>
              <a:t> </a:t>
            </a:r>
            <a:r>
              <a:rPr lang="de-DE" sz="2800" dirty="0"/>
              <a:t> </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231" y="2170146"/>
            <a:ext cx="5038703" cy="3359136"/>
          </a:xfrm>
          <a:prstGeom prst="rect">
            <a:avLst/>
          </a:prstGeom>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4119" y="3186353"/>
            <a:ext cx="4321607" cy="3241205"/>
          </a:xfrm>
          <a:prstGeom prst="rect">
            <a:avLst/>
          </a:prstGeom>
        </p:spPr>
      </p:pic>
      <p:sp>
        <p:nvSpPr>
          <p:cNvPr id="4" name="Textfeld 3"/>
          <p:cNvSpPr txBox="1"/>
          <p:nvPr/>
        </p:nvSpPr>
        <p:spPr>
          <a:xfrm rot="915277">
            <a:off x="1737748" y="1879773"/>
            <a:ext cx="2677540" cy="630942"/>
          </a:xfrm>
          <a:prstGeom prst="rect">
            <a:avLst/>
          </a:prstGeom>
          <a:noFill/>
        </p:spPr>
        <p:txBody>
          <a:bodyPr wrap="square" rtlCol="0">
            <a:spAutoFit/>
          </a:bodyPr>
          <a:lstStyle/>
          <a:p>
            <a:r>
              <a:rPr lang="de-DE" sz="3500" b="1" dirty="0">
                <a:solidFill>
                  <a:srgbClr val="0070C0"/>
                </a:solidFill>
                <a:latin typeface="+mn-lt"/>
                <a:ea typeface="+mj-ea"/>
                <a:cs typeface="+mj-cs"/>
              </a:rPr>
              <a:t>Austausch</a:t>
            </a:r>
            <a:r>
              <a:rPr lang="de-DE" sz="3000"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1DF79715-AD92-4F26-BC87-1D3BEC9BA22B}"/>
              </a:ext>
            </a:extLst>
          </p:cNvPr>
          <p:cNvSpPr/>
          <p:nvPr/>
        </p:nvSpPr>
        <p:spPr bwMode="auto">
          <a:xfrm>
            <a:off x="719833" y="1619597"/>
            <a:ext cx="8496943" cy="5040560"/>
          </a:xfrm>
          <a:prstGeom prst="rect">
            <a:avLst/>
          </a:prstGeom>
          <a:solidFill>
            <a:schemeClr val="accent3">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4" name="Rechteck 3">
            <a:extLst>
              <a:ext uri="{FF2B5EF4-FFF2-40B4-BE49-F238E27FC236}">
                <a16:creationId xmlns:a16="http://schemas.microsoft.com/office/drawing/2014/main" id="{3610CACB-D7B5-4D71-A8A4-D83ACF4ED81D}"/>
              </a:ext>
            </a:extLst>
          </p:cNvPr>
          <p:cNvSpPr/>
          <p:nvPr/>
        </p:nvSpPr>
        <p:spPr bwMode="auto">
          <a:xfrm>
            <a:off x="1439912" y="1835621"/>
            <a:ext cx="7200800" cy="4679402"/>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22" name="Titel 1">
            <a:extLst>
              <a:ext uri="{FF2B5EF4-FFF2-40B4-BE49-F238E27FC236}">
                <a16:creationId xmlns:a16="http://schemas.microsoft.com/office/drawing/2014/main" id="{406D04DC-E0EE-4C16-A1E5-8E881A25B075}"/>
              </a:ext>
            </a:extLst>
          </p:cNvPr>
          <p:cNvSpPr>
            <a:spLocks noGrp="1"/>
          </p:cNvSpPr>
          <p:nvPr>
            <p:ph type="title"/>
          </p:nvPr>
        </p:nvSpPr>
        <p:spPr>
          <a:xfrm>
            <a:off x="696732" y="326071"/>
            <a:ext cx="5688632" cy="827943"/>
          </a:xfrm>
        </p:spPr>
        <p:txBody>
          <a:bodyPr/>
          <a:lstStyle/>
          <a:p>
            <a:pPr algn="ctr"/>
            <a:r>
              <a:rPr lang="de-DE" sz="4000" kern="1200" dirty="0">
                <a:solidFill>
                  <a:srgbClr val="0070C0"/>
                </a:solidFill>
                <a:latin typeface="+mn-lt"/>
              </a:rPr>
              <a:t>Aufbau der BJB e. V.</a:t>
            </a:r>
          </a:p>
        </p:txBody>
      </p:sp>
      <p:sp>
        <p:nvSpPr>
          <p:cNvPr id="2" name="Textfeld 1">
            <a:extLst>
              <a:ext uri="{FF2B5EF4-FFF2-40B4-BE49-F238E27FC236}">
                <a16:creationId xmlns:a16="http://schemas.microsoft.com/office/drawing/2014/main" id="{D4C20FB5-6896-4750-BD72-DBBA71724138}"/>
              </a:ext>
            </a:extLst>
          </p:cNvPr>
          <p:cNvSpPr txBox="1"/>
          <p:nvPr/>
        </p:nvSpPr>
        <p:spPr>
          <a:xfrm>
            <a:off x="2159993" y="4571925"/>
            <a:ext cx="5760640" cy="1785104"/>
          </a:xfrm>
          <a:prstGeom prst="rect">
            <a:avLst/>
          </a:prstGeom>
          <a:solidFill>
            <a:schemeClr val="accent2">
              <a:lumMod val="20000"/>
              <a:lumOff val="80000"/>
            </a:schemeClr>
          </a:solidFill>
        </p:spPr>
        <p:txBody>
          <a:bodyPr wrap="square" rtlCol="0">
            <a:spAutoFit/>
          </a:bodyPr>
          <a:lstStyle/>
          <a:p>
            <a:pPr algn="ctr"/>
            <a:r>
              <a:rPr lang="de-DE" b="1" dirty="0">
                <a:solidFill>
                  <a:schemeClr val="accent6"/>
                </a:solidFill>
              </a:rPr>
              <a:t>Bezirksvorstand</a:t>
            </a:r>
            <a:endParaRPr lang="de-DE" sz="2000" b="1" dirty="0">
              <a:solidFill>
                <a:schemeClr val="accent6"/>
              </a:solidFill>
            </a:endParaRPr>
          </a:p>
          <a:p>
            <a:endParaRPr lang="de-DE" dirty="0"/>
          </a:p>
          <a:p>
            <a:r>
              <a:rPr lang="de-DE" b="1" dirty="0"/>
              <a:t>Kreisverband</a:t>
            </a:r>
            <a:r>
              <a:rPr lang="de-DE" dirty="0"/>
              <a:t>						</a:t>
            </a:r>
            <a:r>
              <a:rPr lang="de-DE" b="1" dirty="0"/>
              <a:t>Kreisgruppen</a:t>
            </a:r>
            <a:r>
              <a:rPr lang="de-DE" dirty="0"/>
              <a:t> z. B. 									RJLW/RJLF</a:t>
            </a:r>
          </a:p>
          <a:p>
            <a:endParaRPr lang="de-DE" dirty="0"/>
          </a:p>
          <a:p>
            <a:r>
              <a:rPr lang="de-DE" b="1" dirty="0"/>
              <a:t>Landjugendgruppe</a:t>
            </a:r>
          </a:p>
        </p:txBody>
      </p:sp>
      <p:sp>
        <p:nvSpPr>
          <p:cNvPr id="11" name="Textfeld 10">
            <a:extLst>
              <a:ext uri="{FF2B5EF4-FFF2-40B4-BE49-F238E27FC236}">
                <a16:creationId xmlns:a16="http://schemas.microsoft.com/office/drawing/2014/main" id="{B3B80BCF-1B7D-4B10-9EAD-E86497B862A3}"/>
              </a:ext>
            </a:extLst>
          </p:cNvPr>
          <p:cNvSpPr txBox="1"/>
          <p:nvPr/>
        </p:nvSpPr>
        <p:spPr>
          <a:xfrm>
            <a:off x="3541048" y="2039389"/>
            <a:ext cx="3001236" cy="369332"/>
          </a:xfrm>
          <a:prstGeom prst="rect">
            <a:avLst/>
          </a:prstGeom>
          <a:noFill/>
        </p:spPr>
        <p:txBody>
          <a:bodyPr wrap="square" rtlCol="0">
            <a:spAutoFit/>
          </a:bodyPr>
          <a:lstStyle/>
          <a:p>
            <a:pPr algn="ctr"/>
            <a:r>
              <a:rPr lang="de-DE" b="1" dirty="0">
                <a:solidFill>
                  <a:schemeClr val="accent1"/>
                </a:solidFill>
              </a:rPr>
              <a:t>Landesvorstand</a:t>
            </a:r>
          </a:p>
        </p:txBody>
      </p:sp>
      <p:sp>
        <p:nvSpPr>
          <p:cNvPr id="30" name="Textfeld 29">
            <a:extLst>
              <a:ext uri="{FF2B5EF4-FFF2-40B4-BE49-F238E27FC236}">
                <a16:creationId xmlns:a16="http://schemas.microsoft.com/office/drawing/2014/main" id="{EBE3597E-2D81-4B2C-B7EA-AC68744DB4D8}"/>
              </a:ext>
            </a:extLst>
          </p:cNvPr>
          <p:cNvSpPr txBox="1"/>
          <p:nvPr/>
        </p:nvSpPr>
        <p:spPr>
          <a:xfrm>
            <a:off x="1473649" y="2773466"/>
            <a:ext cx="3584227" cy="646331"/>
          </a:xfrm>
          <a:prstGeom prst="rect">
            <a:avLst/>
          </a:prstGeom>
          <a:noFill/>
        </p:spPr>
        <p:txBody>
          <a:bodyPr wrap="square" rtlCol="0">
            <a:spAutoFit/>
          </a:bodyPr>
          <a:lstStyle/>
          <a:p>
            <a:pPr algn="ctr"/>
            <a:r>
              <a:rPr lang="de-DE" b="1" dirty="0">
                <a:solidFill>
                  <a:schemeClr val="accent1"/>
                </a:solidFill>
              </a:rPr>
              <a:t>Landesvorstand der </a:t>
            </a:r>
          </a:p>
          <a:p>
            <a:pPr algn="ctr"/>
            <a:r>
              <a:rPr lang="de-DE" b="1" dirty="0">
                <a:solidFill>
                  <a:schemeClr val="accent1"/>
                </a:solidFill>
              </a:rPr>
              <a:t>Bay. Jungzüchter</a:t>
            </a:r>
          </a:p>
        </p:txBody>
      </p:sp>
      <p:sp>
        <p:nvSpPr>
          <p:cNvPr id="31" name="Textfeld 30">
            <a:extLst>
              <a:ext uri="{FF2B5EF4-FFF2-40B4-BE49-F238E27FC236}">
                <a16:creationId xmlns:a16="http://schemas.microsoft.com/office/drawing/2014/main" id="{0577939C-F86A-41E1-9704-306A07E721C5}"/>
              </a:ext>
            </a:extLst>
          </p:cNvPr>
          <p:cNvSpPr txBox="1"/>
          <p:nvPr/>
        </p:nvSpPr>
        <p:spPr>
          <a:xfrm>
            <a:off x="5022191" y="2771725"/>
            <a:ext cx="3744415" cy="646331"/>
          </a:xfrm>
          <a:prstGeom prst="rect">
            <a:avLst/>
          </a:prstGeom>
          <a:noFill/>
        </p:spPr>
        <p:txBody>
          <a:bodyPr wrap="square" rtlCol="0">
            <a:spAutoFit/>
          </a:bodyPr>
          <a:lstStyle/>
          <a:p>
            <a:pPr algn="ctr"/>
            <a:r>
              <a:rPr lang="de-DE" b="1" dirty="0">
                <a:solidFill>
                  <a:schemeClr val="accent1"/>
                </a:solidFill>
              </a:rPr>
              <a:t>Landesvorstand der </a:t>
            </a:r>
          </a:p>
          <a:p>
            <a:pPr algn="ctr"/>
            <a:r>
              <a:rPr lang="de-DE" b="1" dirty="0">
                <a:solidFill>
                  <a:schemeClr val="accent1"/>
                </a:solidFill>
              </a:rPr>
              <a:t>Bay. Junggärtner</a:t>
            </a:r>
          </a:p>
        </p:txBody>
      </p:sp>
      <p:sp>
        <p:nvSpPr>
          <p:cNvPr id="32" name="Textfeld 31">
            <a:extLst>
              <a:ext uri="{FF2B5EF4-FFF2-40B4-BE49-F238E27FC236}">
                <a16:creationId xmlns:a16="http://schemas.microsoft.com/office/drawing/2014/main" id="{A23CD792-CCB5-4A5F-ABF5-93F707C67B00}"/>
              </a:ext>
            </a:extLst>
          </p:cNvPr>
          <p:cNvSpPr txBox="1"/>
          <p:nvPr/>
        </p:nvSpPr>
        <p:spPr>
          <a:xfrm>
            <a:off x="3422069" y="3560129"/>
            <a:ext cx="3236485" cy="861774"/>
          </a:xfrm>
          <a:prstGeom prst="rect">
            <a:avLst/>
          </a:prstGeom>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de-DE" sz="1600" dirty="0">
                <a:solidFill>
                  <a:schemeClr val="tx1"/>
                </a:solidFill>
              </a:rPr>
              <a:t>AK Jugend- und Gesellschaftspolitik</a:t>
            </a:r>
          </a:p>
          <a:p>
            <a:r>
              <a:rPr lang="de-DE" sz="1600" dirty="0">
                <a:solidFill>
                  <a:schemeClr val="tx1"/>
                </a:solidFill>
              </a:rPr>
              <a:t>AK Agrarpolitik</a:t>
            </a:r>
          </a:p>
          <a:p>
            <a:r>
              <a:rPr lang="de-DE" sz="1600" dirty="0">
                <a:solidFill>
                  <a:schemeClr val="tx1"/>
                </a:solidFill>
              </a:rPr>
              <a:t>AK Jungwinzer</a:t>
            </a:r>
          </a:p>
        </p:txBody>
      </p:sp>
      <p:sp>
        <p:nvSpPr>
          <p:cNvPr id="13" name="Textfeld 12">
            <a:extLst>
              <a:ext uri="{FF2B5EF4-FFF2-40B4-BE49-F238E27FC236}">
                <a16:creationId xmlns:a16="http://schemas.microsoft.com/office/drawing/2014/main" id="{092F228B-9AB7-4936-8CE6-2857FD601710}"/>
              </a:ext>
            </a:extLst>
          </p:cNvPr>
          <p:cNvSpPr txBox="1"/>
          <p:nvPr/>
        </p:nvSpPr>
        <p:spPr>
          <a:xfrm>
            <a:off x="1662395" y="4571925"/>
            <a:ext cx="461665" cy="1785104"/>
          </a:xfrm>
          <a:prstGeom prst="rect">
            <a:avLst/>
          </a:prstGeom>
          <a:solidFill>
            <a:schemeClr val="accent2">
              <a:lumMod val="20000"/>
              <a:lumOff val="80000"/>
            </a:schemeClr>
          </a:solidFill>
        </p:spPr>
        <p:txBody>
          <a:bodyPr vert="vert270" wrap="square" rtlCol="0">
            <a:spAutoFit/>
          </a:bodyPr>
          <a:lstStyle/>
          <a:p>
            <a:pPr algn="ctr"/>
            <a:r>
              <a:rPr lang="de-DE" b="1" dirty="0">
                <a:solidFill>
                  <a:schemeClr val="accent6"/>
                </a:solidFill>
              </a:rPr>
              <a:t>Bezirksverband</a:t>
            </a:r>
          </a:p>
        </p:txBody>
      </p:sp>
      <p:sp>
        <p:nvSpPr>
          <p:cNvPr id="33" name="Textfeld 32">
            <a:extLst>
              <a:ext uri="{FF2B5EF4-FFF2-40B4-BE49-F238E27FC236}">
                <a16:creationId xmlns:a16="http://schemas.microsoft.com/office/drawing/2014/main" id="{4B58A7C7-947C-4B59-939F-E59BE5D754D8}"/>
              </a:ext>
            </a:extLst>
          </p:cNvPr>
          <p:cNvSpPr txBox="1"/>
          <p:nvPr/>
        </p:nvSpPr>
        <p:spPr>
          <a:xfrm>
            <a:off x="925674" y="3103309"/>
            <a:ext cx="461665" cy="1785104"/>
          </a:xfrm>
          <a:prstGeom prst="rect">
            <a:avLst/>
          </a:prstGeom>
          <a:solidFill>
            <a:schemeClr val="accent5">
              <a:lumMod val="40000"/>
              <a:lumOff val="60000"/>
            </a:schemeClr>
          </a:solidFill>
        </p:spPr>
        <p:txBody>
          <a:bodyPr vert="vert270" wrap="square" rtlCol="0">
            <a:spAutoFit/>
          </a:bodyPr>
          <a:lstStyle/>
          <a:p>
            <a:pPr algn="ctr"/>
            <a:r>
              <a:rPr lang="de-DE" b="1" dirty="0">
                <a:solidFill>
                  <a:schemeClr val="accent1"/>
                </a:solidFill>
              </a:rPr>
              <a:t>Landesverband</a:t>
            </a:r>
          </a:p>
        </p:txBody>
      </p:sp>
      <p:sp>
        <p:nvSpPr>
          <p:cNvPr id="34" name="Textfeld 33">
            <a:extLst>
              <a:ext uri="{FF2B5EF4-FFF2-40B4-BE49-F238E27FC236}">
                <a16:creationId xmlns:a16="http://schemas.microsoft.com/office/drawing/2014/main" id="{8DD84040-682E-42F5-AA1E-DF0BA0314A25}"/>
              </a:ext>
            </a:extLst>
          </p:cNvPr>
          <p:cNvSpPr txBox="1"/>
          <p:nvPr/>
        </p:nvSpPr>
        <p:spPr>
          <a:xfrm>
            <a:off x="190585" y="2519698"/>
            <a:ext cx="461665" cy="2952328"/>
          </a:xfrm>
          <a:prstGeom prst="rect">
            <a:avLst/>
          </a:prstGeom>
          <a:solidFill>
            <a:schemeClr val="accent3">
              <a:lumMod val="85000"/>
            </a:schemeClr>
          </a:solidFill>
        </p:spPr>
        <p:txBody>
          <a:bodyPr vert="vert270" wrap="square" rtlCol="0">
            <a:spAutoFit/>
          </a:bodyPr>
          <a:lstStyle/>
          <a:p>
            <a:pPr algn="ctr"/>
            <a:r>
              <a:rPr lang="de-DE" b="1" dirty="0">
                <a:solidFill>
                  <a:schemeClr val="accent3">
                    <a:lumMod val="50000"/>
                  </a:schemeClr>
                </a:solidFill>
              </a:rPr>
              <a:t>Bund der dt. Landjugend</a:t>
            </a:r>
          </a:p>
        </p:txBody>
      </p:sp>
    </p:spTree>
    <p:extLst>
      <p:ext uri="{BB962C8B-B14F-4D97-AF65-F5344CB8AC3E}">
        <p14:creationId xmlns:p14="http://schemas.microsoft.com/office/powerpoint/2010/main" val="3842434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hteck 26"/>
          <p:cNvSpPr/>
          <p:nvPr/>
        </p:nvSpPr>
        <p:spPr bwMode="auto">
          <a:xfrm>
            <a:off x="359793" y="1331565"/>
            <a:ext cx="9433048" cy="590465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28" name="Textfeld 27"/>
          <p:cNvSpPr txBox="1"/>
          <p:nvPr/>
        </p:nvSpPr>
        <p:spPr>
          <a:xfrm>
            <a:off x="2797296" y="2035451"/>
            <a:ext cx="3614533" cy="36933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a:solidFill>
              <a:srgbClr val="FFFF00"/>
            </a:solidFill>
          </a:ln>
        </p:spPr>
        <p:txBody>
          <a:bodyPr wrap="square" rtlCol="0">
            <a:spAutoFit/>
          </a:bodyPr>
          <a:lstStyle/>
          <a:p>
            <a:pPr algn="ctr"/>
            <a:r>
              <a:rPr lang="de-DE" b="1" dirty="0"/>
              <a:t>Landesvorstand</a:t>
            </a:r>
          </a:p>
        </p:txBody>
      </p:sp>
      <p:sp>
        <p:nvSpPr>
          <p:cNvPr id="14" name="Rechteck 13"/>
          <p:cNvSpPr/>
          <p:nvPr/>
        </p:nvSpPr>
        <p:spPr bwMode="auto">
          <a:xfrm>
            <a:off x="1182660" y="1709845"/>
            <a:ext cx="7704856" cy="525658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381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10" name="Rechteck 9"/>
          <p:cNvSpPr/>
          <p:nvPr/>
        </p:nvSpPr>
        <p:spPr bwMode="auto">
          <a:xfrm>
            <a:off x="1968478" y="4139877"/>
            <a:ext cx="6264696" cy="2592288"/>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3500000" scaled="1"/>
            <a:tileRect/>
          </a:grad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6" name="Textfeld 5"/>
          <p:cNvSpPr txBox="1"/>
          <p:nvPr/>
        </p:nvSpPr>
        <p:spPr>
          <a:xfrm>
            <a:off x="2472534" y="5940077"/>
            <a:ext cx="2376264" cy="646331"/>
          </a:xfrm>
          <a:prstGeom prst="rect">
            <a:avLst/>
          </a:prstGeom>
          <a:noFill/>
        </p:spPr>
        <p:txBody>
          <a:bodyPr wrap="square" rtlCol="0">
            <a:spAutoFit/>
          </a:bodyPr>
          <a:lstStyle/>
          <a:p>
            <a:r>
              <a:rPr lang="de-DE" b="1" dirty="0"/>
              <a:t>Landjugendgruppe</a:t>
            </a:r>
          </a:p>
          <a:p>
            <a:r>
              <a:rPr lang="de-DE" dirty="0"/>
              <a:t> </a:t>
            </a:r>
          </a:p>
        </p:txBody>
      </p:sp>
      <p:sp>
        <p:nvSpPr>
          <p:cNvPr id="7" name="Textfeld 6"/>
          <p:cNvSpPr txBox="1"/>
          <p:nvPr/>
        </p:nvSpPr>
        <p:spPr>
          <a:xfrm>
            <a:off x="5496870" y="5077722"/>
            <a:ext cx="2376264" cy="646331"/>
          </a:xfrm>
          <a:prstGeom prst="rect">
            <a:avLst/>
          </a:prstGeom>
          <a:noFill/>
        </p:spPr>
        <p:txBody>
          <a:bodyPr wrap="square" rtlCol="0">
            <a:spAutoFit/>
          </a:bodyPr>
          <a:lstStyle/>
          <a:p>
            <a:r>
              <a:rPr lang="de-DE" b="1" dirty="0"/>
              <a:t>Kreisgruppen</a:t>
            </a:r>
          </a:p>
          <a:p>
            <a:r>
              <a:rPr lang="de-DE" dirty="0"/>
              <a:t>z.B. RJLW/RJLF</a:t>
            </a:r>
          </a:p>
        </p:txBody>
      </p:sp>
      <p:sp>
        <p:nvSpPr>
          <p:cNvPr id="8" name="Textfeld 7"/>
          <p:cNvSpPr txBox="1"/>
          <p:nvPr/>
        </p:nvSpPr>
        <p:spPr>
          <a:xfrm>
            <a:off x="2472534" y="5066689"/>
            <a:ext cx="2376264" cy="369332"/>
          </a:xfrm>
          <a:prstGeom prst="rect">
            <a:avLst/>
          </a:prstGeom>
          <a:noFill/>
        </p:spPr>
        <p:txBody>
          <a:bodyPr wrap="square" rtlCol="0">
            <a:spAutoFit/>
          </a:bodyPr>
          <a:lstStyle/>
          <a:p>
            <a:r>
              <a:rPr lang="de-DE" b="1" dirty="0"/>
              <a:t>Kreisverband</a:t>
            </a:r>
          </a:p>
        </p:txBody>
      </p:sp>
      <p:sp>
        <p:nvSpPr>
          <p:cNvPr id="9" name="Textfeld 8"/>
          <p:cNvSpPr txBox="1"/>
          <p:nvPr/>
        </p:nvSpPr>
        <p:spPr>
          <a:xfrm>
            <a:off x="3540114" y="4425629"/>
            <a:ext cx="2952328" cy="369332"/>
          </a:xfrm>
          <a:prstGeom prst="rect">
            <a:avLst/>
          </a:prstGeom>
          <a:noFill/>
          <a:ln w="28575">
            <a:solidFill>
              <a:srgbClr val="0070C0"/>
            </a:solidFill>
          </a:ln>
        </p:spPr>
        <p:txBody>
          <a:bodyPr wrap="square" rtlCol="0">
            <a:spAutoFit/>
          </a:bodyPr>
          <a:lstStyle/>
          <a:p>
            <a:pPr algn="ctr"/>
            <a:r>
              <a:rPr lang="de-DE" b="1" dirty="0"/>
              <a:t>Bezirksvorstand</a:t>
            </a:r>
          </a:p>
        </p:txBody>
      </p:sp>
      <p:sp>
        <p:nvSpPr>
          <p:cNvPr id="12" name="Textfeld 11"/>
          <p:cNvSpPr txBox="1"/>
          <p:nvPr/>
        </p:nvSpPr>
        <p:spPr>
          <a:xfrm rot="16200000">
            <a:off x="499162" y="5127954"/>
            <a:ext cx="2376264" cy="400110"/>
          </a:xfrm>
          <a:prstGeom prst="rect">
            <a:avLst/>
          </a:prstGeom>
          <a:noFill/>
        </p:spPr>
        <p:txBody>
          <a:bodyPr wrap="square" rtlCol="0">
            <a:spAutoFit/>
          </a:bodyPr>
          <a:lstStyle/>
          <a:p>
            <a:r>
              <a:rPr lang="de-DE" sz="2000" b="1" dirty="0">
                <a:solidFill>
                  <a:srgbClr val="0070C0"/>
                </a:solidFill>
              </a:rPr>
              <a:t>Bezirksverband</a:t>
            </a:r>
            <a:endParaRPr lang="de-DE" b="1" dirty="0">
              <a:solidFill>
                <a:srgbClr val="0070C0"/>
              </a:solidFill>
            </a:endParaRPr>
          </a:p>
        </p:txBody>
      </p:sp>
      <p:sp>
        <p:nvSpPr>
          <p:cNvPr id="23" name="Textfeld 22"/>
          <p:cNvSpPr txBox="1"/>
          <p:nvPr/>
        </p:nvSpPr>
        <p:spPr>
          <a:xfrm rot="16200000">
            <a:off x="-308315" y="4047834"/>
            <a:ext cx="2376264" cy="400110"/>
          </a:xfrm>
          <a:prstGeom prst="rect">
            <a:avLst/>
          </a:prstGeom>
          <a:noFill/>
        </p:spPr>
        <p:txBody>
          <a:bodyPr wrap="square" rtlCol="0">
            <a:spAutoFit/>
          </a:bodyPr>
          <a:lstStyle/>
          <a:p>
            <a:r>
              <a:rPr lang="de-DE" sz="2000" b="1" dirty="0">
                <a:solidFill>
                  <a:schemeClr val="accent1">
                    <a:lumMod val="75000"/>
                  </a:schemeClr>
                </a:solidFill>
              </a:rPr>
              <a:t>Landesverband</a:t>
            </a:r>
            <a:endParaRPr lang="de-DE" b="1" dirty="0">
              <a:solidFill>
                <a:schemeClr val="accent1">
                  <a:lumMod val="75000"/>
                </a:schemeClr>
              </a:solidFill>
            </a:endParaRPr>
          </a:p>
        </p:txBody>
      </p:sp>
      <p:sp>
        <p:nvSpPr>
          <p:cNvPr id="24" name="Textfeld 23"/>
          <p:cNvSpPr txBox="1"/>
          <p:nvPr/>
        </p:nvSpPr>
        <p:spPr>
          <a:xfrm>
            <a:off x="3540114" y="1995597"/>
            <a:ext cx="2952328" cy="369332"/>
          </a:xfrm>
          <a:prstGeom prst="rect">
            <a:avLst/>
          </a:prstGeom>
          <a:noFill/>
          <a:ln w="28575">
            <a:solidFill>
              <a:schemeClr val="accent1">
                <a:lumMod val="50000"/>
              </a:schemeClr>
            </a:solidFill>
          </a:ln>
        </p:spPr>
        <p:txBody>
          <a:bodyPr wrap="square" rtlCol="0">
            <a:spAutoFit/>
          </a:bodyPr>
          <a:lstStyle/>
          <a:p>
            <a:pPr algn="ctr"/>
            <a:r>
              <a:rPr lang="de-DE" b="1" dirty="0"/>
              <a:t>Landesvorstand</a:t>
            </a:r>
          </a:p>
        </p:txBody>
      </p:sp>
      <p:sp>
        <p:nvSpPr>
          <p:cNvPr id="25" name="Textfeld 24"/>
          <p:cNvSpPr txBox="1"/>
          <p:nvPr/>
        </p:nvSpPr>
        <p:spPr>
          <a:xfrm>
            <a:off x="5544368" y="2989490"/>
            <a:ext cx="2952328" cy="646331"/>
          </a:xfrm>
          <a:prstGeom prst="rect">
            <a:avLst/>
          </a:prstGeom>
          <a:noFill/>
          <a:ln w="28575">
            <a:solidFill>
              <a:schemeClr val="accent1">
                <a:lumMod val="50000"/>
              </a:schemeClr>
            </a:solidFill>
          </a:ln>
        </p:spPr>
        <p:txBody>
          <a:bodyPr wrap="square" rtlCol="0">
            <a:spAutoFit/>
          </a:bodyPr>
          <a:lstStyle/>
          <a:p>
            <a:pPr algn="ctr"/>
            <a:r>
              <a:rPr lang="de-DE" b="1" dirty="0"/>
              <a:t>Landesverband der Bay. Junggärtner</a:t>
            </a:r>
          </a:p>
        </p:txBody>
      </p:sp>
      <p:sp>
        <p:nvSpPr>
          <p:cNvPr id="26" name="Textfeld 25"/>
          <p:cNvSpPr txBox="1"/>
          <p:nvPr/>
        </p:nvSpPr>
        <p:spPr>
          <a:xfrm>
            <a:off x="1727944" y="2989490"/>
            <a:ext cx="2952328" cy="646331"/>
          </a:xfrm>
          <a:prstGeom prst="rect">
            <a:avLst/>
          </a:prstGeom>
          <a:noFill/>
          <a:ln w="28575">
            <a:solidFill>
              <a:schemeClr val="accent1">
                <a:lumMod val="50000"/>
              </a:schemeClr>
            </a:solidFill>
          </a:ln>
        </p:spPr>
        <p:txBody>
          <a:bodyPr wrap="square" rtlCol="0">
            <a:spAutoFit/>
          </a:bodyPr>
          <a:lstStyle/>
          <a:p>
            <a:pPr algn="ctr"/>
            <a:r>
              <a:rPr lang="de-DE" b="1" dirty="0"/>
              <a:t>Landesverband der Bay. Jungzüchter</a:t>
            </a:r>
          </a:p>
        </p:txBody>
      </p:sp>
      <p:sp>
        <p:nvSpPr>
          <p:cNvPr id="29" name="Textfeld 28"/>
          <p:cNvSpPr txBox="1"/>
          <p:nvPr/>
        </p:nvSpPr>
        <p:spPr>
          <a:xfrm>
            <a:off x="9144768" y="1763613"/>
            <a:ext cx="492443" cy="5184576"/>
          </a:xfrm>
          <a:prstGeom prst="rect">
            <a:avLst/>
          </a:prstGeom>
          <a:solidFill>
            <a:srgbClr val="FFFF00"/>
          </a:solidFill>
        </p:spPr>
        <p:txBody>
          <a:bodyPr vert="vert" wrap="square" rtlCol="0">
            <a:spAutoFit/>
          </a:bodyPr>
          <a:lstStyle/>
          <a:p>
            <a:r>
              <a:rPr lang="de-DE" sz="2000" b="1" dirty="0"/>
              <a:t>BUND DER DEUTSCHEN LANDJUGEND</a:t>
            </a:r>
          </a:p>
        </p:txBody>
      </p:sp>
      <p:sp>
        <p:nvSpPr>
          <p:cNvPr id="18" name="Textfeld 17"/>
          <p:cNvSpPr txBox="1"/>
          <p:nvPr/>
        </p:nvSpPr>
        <p:spPr>
          <a:xfrm>
            <a:off x="7272560" y="1979637"/>
            <a:ext cx="1872208" cy="861774"/>
          </a:xfrm>
          <a:prstGeom prst="rect">
            <a:avLst/>
          </a:prstGeom>
          <a:noFill/>
          <a:ln w="28575">
            <a:noFill/>
          </a:ln>
        </p:spPr>
        <p:txBody>
          <a:bodyPr wrap="square" rtlCol="0">
            <a:spAutoFit/>
          </a:bodyPr>
          <a:lstStyle/>
          <a:p>
            <a:r>
              <a:rPr lang="de-DE" sz="1600" dirty="0"/>
              <a:t>AK I</a:t>
            </a:r>
          </a:p>
          <a:p>
            <a:r>
              <a:rPr lang="de-DE" sz="1600" dirty="0"/>
              <a:t>AK II</a:t>
            </a:r>
          </a:p>
          <a:p>
            <a:r>
              <a:rPr lang="de-DE" sz="1600" dirty="0"/>
              <a:t>AK Jungwinzer</a:t>
            </a:r>
          </a:p>
        </p:txBody>
      </p:sp>
      <p:sp>
        <p:nvSpPr>
          <p:cNvPr id="22" name="Titel 1">
            <a:extLst>
              <a:ext uri="{FF2B5EF4-FFF2-40B4-BE49-F238E27FC236}">
                <a16:creationId xmlns:a16="http://schemas.microsoft.com/office/drawing/2014/main" id="{406D04DC-E0EE-4C16-A1E5-8E881A25B075}"/>
              </a:ext>
            </a:extLst>
          </p:cNvPr>
          <p:cNvSpPr>
            <a:spLocks noGrp="1"/>
          </p:cNvSpPr>
          <p:nvPr>
            <p:ph type="title"/>
          </p:nvPr>
        </p:nvSpPr>
        <p:spPr>
          <a:xfrm>
            <a:off x="696732" y="326071"/>
            <a:ext cx="5688632" cy="827943"/>
          </a:xfrm>
        </p:spPr>
        <p:txBody>
          <a:bodyPr/>
          <a:lstStyle/>
          <a:p>
            <a:pPr algn="ctr"/>
            <a:r>
              <a:rPr lang="de-DE" sz="4000" kern="1200" dirty="0">
                <a:solidFill>
                  <a:srgbClr val="0070C0"/>
                </a:solidFill>
                <a:latin typeface="+mn-lt"/>
              </a:rPr>
              <a:t>Aufbau der BJB e. V.</a:t>
            </a:r>
          </a:p>
        </p:txBody>
      </p:sp>
    </p:spTree>
    <p:extLst>
      <p:ext uri="{BB962C8B-B14F-4D97-AF65-F5344CB8AC3E}">
        <p14:creationId xmlns:p14="http://schemas.microsoft.com/office/powerpoint/2010/main" val="2296919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84" y="539477"/>
            <a:ext cx="6121423" cy="6544253"/>
          </a:xfrm>
          <a:prstGeom prst="rect">
            <a:avLst/>
          </a:prstGeom>
        </p:spPr>
      </p:pic>
      <p:pic>
        <p:nvPicPr>
          <p:cNvPr id="2" name="Grafik 1"/>
          <p:cNvPicPr>
            <a:picLocks noChangeAspect="1"/>
          </p:cNvPicPr>
          <p:nvPr/>
        </p:nvPicPr>
        <p:blipFill rotWithShape="1">
          <a:blip r:embed="rId4" cstate="print">
            <a:extLst>
              <a:ext uri="{28A0092B-C50C-407E-A947-70E740481C1C}">
                <a14:useLocalDpi xmlns:a14="http://schemas.microsoft.com/office/drawing/2010/main" val="0"/>
              </a:ext>
            </a:extLst>
          </a:blip>
          <a:srcRect t="77502" r="48515"/>
          <a:stretch/>
        </p:blipFill>
        <p:spPr>
          <a:xfrm>
            <a:off x="6048424" y="2555701"/>
            <a:ext cx="3744417" cy="229558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8526" y="1763613"/>
            <a:ext cx="7848625" cy="5232417"/>
          </a:xfrm>
          <a:prstGeom prst="rect">
            <a:avLst/>
          </a:prstGeom>
        </p:spPr>
      </p:pic>
      <p:sp>
        <p:nvSpPr>
          <p:cNvPr id="7" name="Titel 1">
            <a:extLst>
              <a:ext uri="{FF2B5EF4-FFF2-40B4-BE49-F238E27FC236}">
                <a16:creationId xmlns:a16="http://schemas.microsoft.com/office/drawing/2014/main" id="{7D9FA2E1-7E79-4E7B-8757-6141B45E16BA}"/>
              </a:ext>
            </a:extLst>
          </p:cNvPr>
          <p:cNvSpPr>
            <a:spLocks noGrp="1"/>
          </p:cNvSpPr>
          <p:nvPr>
            <p:ph type="title"/>
          </p:nvPr>
        </p:nvSpPr>
        <p:spPr>
          <a:xfrm>
            <a:off x="696732" y="326071"/>
            <a:ext cx="5688632" cy="827943"/>
          </a:xfrm>
        </p:spPr>
        <p:txBody>
          <a:bodyPr/>
          <a:lstStyle/>
          <a:p>
            <a:pPr algn="ctr"/>
            <a:r>
              <a:rPr lang="de-DE" sz="4000" kern="1200" dirty="0">
                <a:solidFill>
                  <a:srgbClr val="0070C0"/>
                </a:solidFill>
                <a:latin typeface="+mn-lt"/>
              </a:rPr>
              <a:t>Landesvorstand</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696732" y="1331565"/>
            <a:ext cx="4633600" cy="3634481"/>
          </a:xfrm>
          <a:prstGeom prst="rect">
            <a:avLst/>
          </a:prstGeom>
        </p:spPr>
      </p:pic>
      <p:pic>
        <p:nvPicPr>
          <p:cNvPr id="4" name="Grafik 3"/>
          <p:cNvPicPr>
            <a:picLocks noChangeAspect="1"/>
          </p:cNvPicPr>
          <p:nvPr/>
        </p:nvPicPr>
        <p:blipFill>
          <a:blip r:embed="rId4"/>
          <a:stretch>
            <a:fillRect/>
          </a:stretch>
        </p:blipFill>
        <p:spPr>
          <a:xfrm>
            <a:off x="5019710" y="3779837"/>
            <a:ext cx="4874342" cy="3655756"/>
          </a:xfrm>
          <a:prstGeom prst="rect">
            <a:avLst/>
          </a:prstGeom>
        </p:spPr>
      </p:pic>
      <p:sp>
        <p:nvSpPr>
          <p:cNvPr id="8" name="Titel 1">
            <a:extLst>
              <a:ext uri="{FF2B5EF4-FFF2-40B4-BE49-F238E27FC236}">
                <a16:creationId xmlns:a16="http://schemas.microsoft.com/office/drawing/2014/main" id="{86710211-012F-41A6-8756-F9EAED83EE4C}"/>
              </a:ext>
            </a:extLst>
          </p:cNvPr>
          <p:cNvSpPr>
            <a:spLocks noGrp="1"/>
          </p:cNvSpPr>
          <p:nvPr>
            <p:ph type="title"/>
          </p:nvPr>
        </p:nvSpPr>
        <p:spPr>
          <a:xfrm>
            <a:off x="696732" y="326071"/>
            <a:ext cx="5688632" cy="827943"/>
          </a:xfrm>
        </p:spPr>
        <p:txBody>
          <a:bodyPr/>
          <a:lstStyle/>
          <a:p>
            <a:pPr algn="ctr"/>
            <a:r>
              <a:rPr lang="de-DE" sz="4000" kern="1200" dirty="0">
                <a:solidFill>
                  <a:srgbClr val="0070C0"/>
                </a:solidFill>
                <a:latin typeface="+mn-lt"/>
              </a:rPr>
              <a:t>Landesvorstand</a:t>
            </a:r>
          </a:p>
        </p:txBody>
      </p:sp>
    </p:spTree>
    <p:extLst>
      <p:ext uri="{BB962C8B-B14F-4D97-AF65-F5344CB8AC3E}">
        <p14:creationId xmlns:p14="http://schemas.microsoft.com/office/powerpoint/2010/main" val="2921515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33" y="1325643"/>
            <a:ext cx="5049195" cy="3366131"/>
          </a:xfrm>
          <a:prstGeom prst="rect">
            <a:avLst/>
          </a:prstGeom>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7391" y="1505621"/>
            <a:ext cx="4137363" cy="5616624"/>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015" y="4821101"/>
            <a:ext cx="5020313" cy="2470737"/>
          </a:xfrm>
          <a:prstGeom prst="rect">
            <a:avLst/>
          </a:prstGeom>
        </p:spPr>
      </p:pic>
      <p:sp>
        <p:nvSpPr>
          <p:cNvPr id="8" name="Titel 1">
            <a:extLst>
              <a:ext uri="{FF2B5EF4-FFF2-40B4-BE49-F238E27FC236}">
                <a16:creationId xmlns:a16="http://schemas.microsoft.com/office/drawing/2014/main" id="{6F659275-1AD2-41B7-A57D-2D6291A73950}"/>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Landesvorstand</a:t>
            </a:r>
          </a:p>
        </p:txBody>
      </p:sp>
    </p:spTree>
    <p:extLst>
      <p:ext uri="{BB962C8B-B14F-4D97-AF65-F5344CB8AC3E}">
        <p14:creationId xmlns:p14="http://schemas.microsoft.com/office/powerpoint/2010/main" val="3265296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F4933B3-4C20-4C9E-8C65-F5DEF2F730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832" y="2365473"/>
            <a:ext cx="5400600" cy="424103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036CFFD9-45F0-4A7D-A194-71A3C5619F0B}"/>
              </a:ext>
            </a:extLst>
          </p:cNvPr>
          <p:cNvPicPr>
            <a:picLocks noChangeAspect="1"/>
          </p:cNvPicPr>
          <p:nvPr/>
        </p:nvPicPr>
        <p:blipFill>
          <a:blip r:embed="rId4"/>
          <a:stretch>
            <a:fillRect/>
          </a:stretch>
        </p:blipFill>
        <p:spPr>
          <a:xfrm rot="844656">
            <a:off x="6845640" y="2702089"/>
            <a:ext cx="2782921" cy="3964225"/>
          </a:xfrm>
          <a:prstGeom prst="rect">
            <a:avLst/>
          </a:prstGeom>
        </p:spPr>
      </p:pic>
      <p:pic>
        <p:nvPicPr>
          <p:cNvPr id="3" name="Grafik 2">
            <a:extLst>
              <a:ext uri="{FF2B5EF4-FFF2-40B4-BE49-F238E27FC236}">
                <a16:creationId xmlns:a16="http://schemas.microsoft.com/office/drawing/2014/main" id="{B68CA69D-A320-4AB2-8069-00737DAE0380}"/>
              </a:ext>
            </a:extLst>
          </p:cNvPr>
          <p:cNvPicPr>
            <a:picLocks noChangeAspect="1"/>
          </p:cNvPicPr>
          <p:nvPr/>
        </p:nvPicPr>
        <p:blipFill>
          <a:blip r:embed="rId5"/>
          <a:stretch>
            <a:fillRect/>
          </a:stretch>
        </p:blipFill>
        <p:spPr>
          <a:xfrm rot="21362552">
            <a:off x="6036728" y="2719560"/>
            <a:ext cx="2744397" cy="3929279"/>
          </a:xfrm>
          <a:prstGeom prst="rect">
            <a:avLst/>
          </a:prstGeom>
        </p:spPr>
      </p:pic>
      <p:sp>
        <p:nvSpPr>
          <p:cNvPr id="8" name="Titel 1">
            <a:extLst>
              <a:ext uri="{FF2B5EF4-FFF2-40B4-BE49-F238E27FC236}">
                <a16:creationId xmlns:a16="http://schemas.microsoft.com/office/drawing/2014/main" id="{D2079F83-650E-44B3-9407-21A7408E54EB}"/>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AK Jugend- und Gesellschaftspolitik</a:t>
            </a:r>
          </a:p>
        </p:txBody>
      </p:sp>
    </p:spTree>
    <p:extLst>
      <p:ext uri="{BB962C8B-B14F-4D97-AF65-F5344CB8AC3E}">
        <p14:creationId xmlns:p14="http://schemas.microsoft.com/office/powerpoint/2010/main" val="3996728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787D61-1DC3-4E5B-BCAA-7697AA42D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832" y="2339677"/>
            <a:ext cx="5390194" cy="36004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0E10EE33-CD30-4A1A-AFB6-AC68BB6B2D56}"/>
              </a:ext>
            </a:extLst>
          </p:cNvPr>
          <p:cNvPicPr>
            <a:picLocks noChangeAspect="1"/>
          </p:cNvPicPr>
          <p:nvPr/>
        </p:nvPicPr>
        <p:blipFill>
          <a:blip r:embed="rId4"/>
          <a:stretch>
            <a:fillRect/>
          </a:stretch>
        </p:blipFill>
        <p:spPr>
          <a:xfrm rot="1178637">
            <a:off x="6969672" y="2457391"/>
            <a:ext cx="2642742" cy="3796320"/>
          </a:xfrm>
          <a:prstGeom prst="rect">
            <a:avLst/>
          </a:prstGeom>
        </p:spPr>
      </p:pic>
      <p:pic>
        <p:nvPicPr>
          <p:cNvPr id="4" name="Grafik 3">
            <a:extLst>
              <a:ext uri="{FF2B5EF4-FFF2-40B4-BE49-F238E27FC236}">
                <a16:creationId xmlns:a16="http://schemas.microsoft.com/office/drawing/2014/main" id="{AF6A042E-BD84-4BC6-AD43-5732CCF5B863}"/>
              </a:ext>
            </a:extLst>
          </p:cNvPr>
          <p:cNvPicPr>
            <a:picLocks noChangeAspect="1"/>
          </p:cNvPicPr>
          <p:nvPr/>
        </p:nvPicPr>
        <p:blipFill>
          <a:blip r:embed="rId5"/>
          <a:stretch>
            <a:fillRect/>
          </a:stretch>
        </p:blipFill>
        <p:spPr>
          <a:xfrm rot="20910977">
            <a:off x="6094810" y="2699717"/>
            <a:ext cx="2548115" cy="3638453"/>
          </a:xfrm>
          <a:prstGeom prst="rect">
            <a:avLst/>
          </a:prstGeom>
        </p:spPr>
      </p:pic>
      <p:sp>
        <p:nvSpPr>
          <p:cNvPr id="9" name="Titel 1">
            <a:extLst>
              <a:ext uri="{FF2B5EF4-FFF2-40B4-BE49-F238E27FC236}">
                <a16:creationId xmlns:a16="http://schemas.microsoft.com/office/drawing/2014/main" id="{5861851B-FB6F-45C9-B7BD-2BEC9FD3DD8E}"/>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a:solidFill>
                  <a:srgbClr val="0070C0"/>
                </a:solidFill>
                <a:latin typeface="+mn-lt"/>
              </a:rPr>
              <a:t>AK Agrarpolitik</a:t>
            </a:r>
            <a:endParaRPr lang="de-DE" sz="4000" kern="1200" dirty="0">
              <a:solidFill>
                <a:srgbClr val="0070C0"/>
              </a:solidFill>
              <a:latin typeface="+mn-lt"/>
            </a:endParaRPr>
          </a:p>
        </p:txBody>
      </p:sp>
    </p:spTree>
    <p:extLst>
      <p:ext uri="{BB962C8B-B14F-4D97-AF65-F5344CB8AC3E}">
        <p14:creationId xmlns:p14="http://schemas.microsoft.com/office/powerpoint/2010/main" val="1305988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9FC3DED4-04A2-46EF-8E4E-1B402E83748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9952" y="2195661"/>
            <a:ext cx="6454350" cy="4112153"/>
          </a:xfrm>
        </p:spPr>
      </p:pic>
      <p:sp>
        <p:nvSpPr>
          <p:cNvPr id="7" name="Titel 1">
            <a:extLst>
              <a:ext uri="{FF2B5EF4-FFF2-40B4-BE49-F238E27FC236}">
                <a16:creationId xmlns:a16="http://schemas.microsoft.com/office/drawing/2014/main" id="{F35AF976-E340-400A-B092-C02D86E93BCF}"/>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a:solidFill>
                  <a:srgbClr val="0070C0"/>
                </a:solidFill>
                <a:latin typeface="+mn-lt"/>
              </a:rPr>
              <a:t>AK Jungwinzer</a:t>
            </a:r>
            <a:endParaRPr lang="de-DE" sz="4000" kern="1200" dirty="0">
              <a:solidFill>
                <a:srgbClr val="0070C0"/>
              </a:solidFill>
              <a:latin typeface="+mn-lt"/>
            </a:endParaRPr>
          </a:p>
        </p:txBody>
      </p:sp>
    </p:spTree>
    <p:extLst>
      <p:ext uri="{BB962C8B-B14F-4D97-AF65-F5344CB8AC3E}">
        <p14:creationId xmlns:p14="http://schemas.microsoft.com/office/powerpoint/2010/main" val="1430956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Inhaltsplatzhalter 4" descr="Ein Bild, das Person, Boden, Läufer, Möbel enthält.&#10;&#10;Automatisch generierte Beschreibung">
            <a:extLst>
              <a:ext uri="{FF2B5EF4-FFF2-40B4-BE49-F238E27FC236}">
                <a16:creationId xmlns:a16="http://schemas.microsoft.com/office/drawing/2014/main" id="{85FD9767-9287-4CE3-9492-2DDA89F18ED4}"/>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705195" y="1619597"/>
            <a:ext cx="3292936" cy="2469702"/>
          </a:xfrm>
        </p:spPr>
      </p:pic>
      <p:pic>
        <p:nvPicPr>
          <p:cNvPr id="18436" name="Grafik 6" descr="Ein Bild, das Text, Person, darstellend enthält.&#10;&#10;Automatisch generierte Beschreibung">
            <a:extLst>
              <a:ext uri="{FF2B5EF4-FFF2-40B4-BE49-F238E27FC236}">
                <a16:creationId xmlns:a16="http://schemas.microsoft.com/office/drawing/2014/main" id="{C5B843B7-2A74-430F-9A7A-ED2B3A6134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5594"/>
          <a:stretch>
            <a:fillRect/>
          </a:stretch>
        </p:blipFill>
        <p:spPr bwMode="auto">
          <a:xfrm>
            <a:off x="696732" y="4375226"/>
            <a:ext cx="4249191" cy="300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Grafik 12" descr="Ein Bild, das Person, draußen, Personen, Gruppe enthält.&#10;&#10;Automatisch generierte Beschreibung">
            <a:extLst>
              <a:ext uri="{FF2B5EF4-FFF2-40B4-BE49-F238E27FC236}">
                <a16:creationId xmlns:a16="http://schemas.microsoft.com/office/drawing/2014/main" id="{E46A978A-669F-4A44-A593-F9300EB1AC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313" y="1619597"/>
            <a:ext cx="4316412"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a:extLst>
              <a:ext uri="{FF2B5EF4-FFF2-40B4-BE49-F238E27FC236}">
                <a16:creationId xmlns:a16="http://schemas.microsoft.com/office/drawing/2014/main" id="{245F00BD-FE42-45E7-B657-09CBBF472D52}"/>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Politische Vertretung</a:t>
            </a:r>
          </a:p>
        </p:txBody>
      </p:sp>
    </p:spTree>
    <p:extLst>
      <p:ext uri="{BB962C8B-B14F-4D97-AF65-F5344CB8AC3E}">
        <p14:creationId xmlns:p14="http://schemas.microsoft.com/office/powerpoint/2010/main" val="1506596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18356D6-13FF-4C58-A70C-E1A4459E2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763" y="2339677"/>
            <a:ext cx="5997100" cy="3528391"/>
          </a:xfrm>
          <a:prstGeom prst="rect">
            <a:avLst/>
          </a:prstGeom>
        </p:spPr>
      </p:pic>
      <p:sp>
        <p:nvSpPr>
          <p:cNvPr id="12" name="Titel 1">
            <a:extLst>
              <a:ext uri="{FF2B5EF4-FFF2-40B4-BE49-F238E27FC236}">
                <a16:creationId xmlns:a16="http://schemas.microsoft.com/office/drawing/2014/main" id="{46879436-E7F4-4E3E-813B-45AF6BC382C4}"/>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Unser Leitbild</a:t>
            </a:r>
          </a:p>
        </p:txBody>
      </p:sp>
      <p:sp>
        <p:nvSpPr>
          <p:cNvPr id="10" name="Textfeld 9">
            <a:extLst>
              <a:ext uri="{FF2B5EF4-FFF2-40B4-BE49-F238E27FC236}">
                <a16:creationId xmlns:a16="http://schemas.microsoft.com/office/drawing/2014/main" id="{A02B8F9D-71DE-4FF3-8E0A-AF5F57587DB8}"/>
              </a:ext>
            </a:extLst>
          </p:cNvPr>
          <p:cNvSpPr txBox="1"/>
          <p:nvPr/>
        </p:nvSpPr>
        <p:spPr>
          <a:xfrm>
            <a:off x="684894" y="1656909"/>
            <a:ext cx="2677540" cy="630942"/>
          </a:xfrm>
          <a:prstGeom prst="rect">
            <a:avLst/>
          </a:prstGeom>
          <a:noFill/>
        </p:spPr>
        <p:txBody>
          <a:bodyPr wrap="square" rtlCol="0">
            <a:spAutoFit/>
          </a:bodyPr>
          <a:lstStyle/>
          <a:p>
            <a:r>
              <a:rPr lang="de-DE" sz="3500" b="1" dirty="0">
                <a:solidFill>
                  <a:srgbClr val="0070C0"/>
                </a:solidFill>
                <a:latin typeface="+mn-lt"/>
                <a:ea typeface="+mj-ea"/>
                <a:cs typeface="+mj-cs"/>
              </a:rPr>
              <a:t>Wir sind:</a:t>
            </a:r>
            <a:r>
              <a:rPr lang="de-DE" sz="3000" dirty="0"/>
              <a:t> </a:t>
            </a:r>
          </a:p>
        </p:txBody>
      </p:sp>
      <p:sp>
        <p:nvSpPr>
          <p:cNvPr id="11" name="Textfeld 10">
            <a:extLst>
              <a:ext uri="{FF2B5EF4-FFF2-40B4-BE49-F238E27FC236}">
                <a16:creationId xmlns:a16="http://schemas.microsoft.com/office/drawing/2014/main" id="{230EDCD6-3962-4C2B-B9D3-73D4728F5F3B}"/>
              </a:ext>
            </a:extLst>
          </p:cNvPr>
          <p:cNvSpPr txBox="1"/>
          <p:nvPr/>
        </p:nvSpPr>
        <p:spPr>
          <a:xfrm>
            <a:off x="1151880" y="6012085"/>
            <a:ext cx="2677540" cy="630942"/>
          </a:xfrm>
          <a:prstGeom prst="rect">
            <a:avLst/>
          </a:prstGeom>
          <a:noFill/>
        </p:spPr>
        <p:txBody>
          <a:bodyPr wrap="square" rtlCol="0">
            <a:spAutoFit/>
          </a:bodyPr>
          <a:lstStyle/>
          <a:p>
            <a:r>
              <a:rPr lang="de-DE" sz="3500" b="1" i="1" dirty="0">
                <a:solidFill>
                  <a:srgbClr val="0070C0"/>
                </a:solidFill>
                <a:latin typeface="+mn-lt"/>
                <a:ea typeface="+mj-ea"/>
                <a:cs typeface="+mj-cs"/>
              </a:rPr>
              <a:t>interessiert</a:t>
            </a:r>
            <a:endParaRPr lang="de-DE" sz="3000" i="1" dirty="0"/>
          </a:p>
        </p:txBody>
      </p:sp>
      <p:sp>
        <p:nvSpPr>
          <p:cNvPr id="13" name="Textfeld 12">
            <a:extLst>
              <a:ext uri="{FF2B5EF4-FFF2-40B4-BE49-F238E27FC236}">
                <a16:creationId xmlns:a16="http://schemas.microsoft.com/office/drawing/2014/main" id="{19067060-D09B-4177-AB70-581E7DD9BD2D}"/>
              </a:ext>
            </a:extLst>
          </p:cNvPr>
          <p:cNvSpPr txBox="1"/>
          <p:nvPr/>
        </p:nvSpPr>
        <p:spPr>
          <a:xfrm>
            <a:off x="215776" y="3868935"/>
            <a:ext cx="2677540" cy="630942"/>
          </a:xfrm>
          <a:prstGeom prst="rect">
            <a:avLst/>
          </a:prstGeom>
          <a:noFill/>
        </p:spPr>
        <p:txBody>
          <a:bodyPr wrap="square" rtlCol="0">
            <a:spAutoFit/>
          </a:bodyPr>
          <a:lstStyle/>
          <a:p>
            <a:r>
              <a:rPr lang="de-DE" sz="3500" b="1" i="1" dirty="0">
                <a:solidFill>
                  <a:srgbClr val="0070C0"/>
                </a:solidFill>
                <a:latin typeface="+mn-lt"/>
                <a:ea typeface="+mj-ea"/>
                <a:cs typeface="+mj-cs"/>
              </a:rPr>
              <a:t>modern</a:t>
            </a:r>
            <a:endParaRPr lang="de-DE" sz="3000" i="1" dirty="0"/>
          </a:p>
        </p:txBody>
      </p:sp>
      <p:sp>
        <p:nvSpPr>
          <p:cNvPr id="14" name="Textfeld 13">
            <a:extLst>
              <a:ext uri="{FF2B5EF4-FFF2-40B4-BE49-F238E27FC236}">
                <a16:creationId xmlns:a16="http://schemas.microsoft.com/office/drawing/2014/main" id="{91E3F710-5024-4313-8ACE-82E4DECDF864}"/>
              </a:ext>
            </a:extLst>
          </p:cNvPr>
          <p:cNvSpPr txBox="1"/>
          <p:nvPr/>
        </p:nvSpPr>
        <p:spPr>
          <a:xfrm>
            <a:off x="7200552" y="6002213"/>
            <a:ext cx="2677540" cy="630942"/>
          </a:xfrm>
          <a:prstGeom prst="rect">
            <a:avLst/>
          </a:prstGeom>
          <a:noFill/>
        </p:spPr>
        <p:txBody>
          <a:bodyPr wrap="square" rtlCol="0">
            <a:spAutoFit/>
          </a:bodyPr>
          <a:lstStyle/>
          <a:p>
            <a:r>
              <a:rPr lang="de-DE" sz="3500" b="1" i="1" dirty="0">
                <a:solidFill>
                  <a:srgbClr val="0070C0"/>
                </a:solidFill>
                <a:latin typeface="+mn-lt"/>
                <a:ea typeface="+mj-ea"/>
                <a:cs typeface="+mj-cs"/>
              </a:rPr>
              <a:t>engagiert</a:t>
            </a:r>
            <a:endParaRPr lang="de-DE" sz="3000" i="1" dirty="0"/>
          </a:p>
        </p:txBody>
      </p:sp>
      <p:sp>
        <p:nvSpPr>
          <p:cNvPr id="15" name="Textfeld 14">
            <a:extLst>
              <a:ext uri="{FF2B5EF4-FFF2-40B4-BE49-F238E27FC236}">
                <a16:creationId xmlns:a16="http://schemas.microsoft.com/office/drawing/2014/main" id="{DD09B442-C303-478C-BC8F-C04ABAD81AE9}"/>
              </a:ext>
            </a:extLst>
          </p:cNvPr>
          <p:cNvSpPr txBox="1"/>
          <p:nvPr/>
        </p:nvSpPr>
        <p:spPr>
          <a:xfrm>
            <a:off x="8208664" y="3076887"/>
            <a:ext cx="2677540" cy="630942"/>
          </a:xfrm>
          <a:prstGeom prst="rect">
            <a:avLst/>
          </a:prstGeom>
          <a:noFill/>
        </p:spPr>
        <p:txBody>
          <a:bodyPr wrap="square" rtlCol="0">
            <a:spAutoFit/>
          </a:bodyPr>
          <a:lstStyle/>
          <a:p>
            <a:r>
              <a:rPr lang="de-DE" sz="3500" b="1" i="1" dirty="0">
                <a:solidFill>
                  <a:srgbClr val="0070C0"/>
                </a:solidFill>
                <a:latin typeface="+mn-lt"/>
                <a:ea typeface="+mj-ea"/>
                <a:cs typeface="+mj-cs"/>
              </a:rPr>
              <a:t>sexy</a:t>
            </a:r>
          </a:p>
        </p:txBody>
      </p:sp>
      <p:sp>
        <p:nvSpPr>
          <p:cNvPr id="16" name="Textfeld 15">
            <a:extLst>
              <a:ext uri="{FF2B5EF4-FFF2-40B4-BE49-F238E27FC236}">
                <a16:creationId xmlns:a16="http://schemas.microsoft.com/office/drawing/2014/main" id="{01A94095-5E42-4650-9BFF-DE98987D860F}"/>
              </a:ext>
            </a:extLst>
          </p:cNvPr>
          <p:cNvSpPr txBox="1"/>
          <p:nvPr/>
        </p:nvSpPr>
        <p:spPr>
          <a:xfrm>
            <a:off x="5976416" y="1680858"/>
            <a:ext cx="2677540" cy="630942"/>
          </a:xfrm>
          <a:prstGeom prst="rect">
            <a:avLst/>
          </a:prstGeom>
          <a:noFill/>
        </p:spPr>
        <p:txBody>
          <a:bodyPr wrap="square" rtlCol="0">
            <a:spAutoFit/>
          </a:bodyPr>
          <a:lstStyle/>
          <a:p>
            <a:r>
              <a:rPr lang="de-DE" sz="3500" b="1" i="1" dirty="0">
                <a:solidFill>
                  <a:srgbClr val="0070C0"/>
                </a:solidFill>
                <a:latin typeface="+mn-lt"/>
                <a:ea typeface="+mj-ea"/>
                <a:cs typeface="+mj-cs"/>
              </a:rPr>
              <a:t>unabhängig</a:t>
            </a:r>
            <a:endParaRPr lang="de-DE" sz="3000" i="1" dirty="0"/>
          </a:p>
        </p:txBody>
      </p:sp>
    </p:spTree>
    <p:extLst>
      <p:ext uri="{BB962C8B-B14F-4D97-AF65-F5344CB8AC3E}">
        <p14:creationId xmlns:p14="http://schemas.microsoft.com/office/powerpoint/2010/main" val="525369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53B58A4-9CB9-47CA-842F-B592BF43A1F1}"/>
              </a:ext>
            </a:extLst>
          </p:cNvPr>
          <p:cNvSpPr>
            <a:spLocks noGrp="1"/>
          </p:cNvSpPr>
          <p:nvPr>
            <p:ph idx="1"/>
          </p:nvPr>
        </p:nvSpPr>
        <p:spPr/>
        <p:txBody>
          <a:bodyPr/>
          <a:lstStyle/>
          <a:p>
            <a:pPr marL="457200" indent="-457200">
              <a:buFont typeface="Arial" panose="020B0604020202020204" pitchFamily="34" charset="0"/>
              <a:buChar char="•"/>
            </a:pPr>
            <a:r>
              <a:rPr lang="de-DE" dirty="0"/>
              <a:t>Mitgliedsbeiträge</a:t>
            </a:r>
          </a:p>
          <a:p>
            <a:pPr marL="457200" indent="-457200">
              <a:buFont typeface="Arial" panose="020B0604020202020204" pitchFamily="34" charset="0"/>
              <a:buChar char="•"/>
            </a:pPr>
            <a:r>
              <a:rPr lang="de-DE" dirty="0"/>
              <a:t>Förderungen:</a:t>
            </a:r>
          </a:p>
          <a:p>
            <a:pPr marL="857250" lvl="1" indent="-457200">
              <a:buFont typeface="Arial" panose="020B0604020202020204" pitchFamily="34" charset="0"/>
              <a:buChar char="•"/>
            </a:pPr>
            <a:r>
              <a:rPr lang="de-DE" dirty="0"/>
              <a:t>Bayerisches Staatsministerium für Ernährung, Landwirtschaft und Forsten (</a:t>
            </a:r>
            <a:r>
              <a:rPr lang="de-DE" dirty="0" err="1"/>
              <a:t>StMELF</a:t>
            </a:r>
            <a:r>
              <a:rPr lang="de-DE" dirty="0"/>
              <a:t>)</a:t>
            </a:r>
          </a:p>
          <a:p>
            <a:pPr marL="857250" lvl="1" indent="-457200">
              <a:buFont typeface="Arial" panose="020B0604020202020204" pitchFamily="34" charset="0"/>
              <a:buChar char="•"/>
            </a:pPr>
            <a:r>
              <a:rPr lang="de-DE" dirty="0"/>
              <a:t>Bayerischer Jugendring (BJR) </a:t>
            </a:r>
          </a:p>
          <a:p>
            <a:pPr marL="857250" lvl="1" indent="-457200">
              <a:buFont typeface="Arial" panose="020B0604020202020204" pitchFamily="34" charset="0"/>
              <a:buChar char="•"/>
            </a:pPr>
            <a:r>
              <a:rPr lang="de-DE" dirty="0"/>
              <a:t>Bayerischer Bauernverband (BBV)</a:t>
            </a:r>
          </a:p>
          <a:p>
            <a:pPr marL="857250" lvl="1" indent="-457200">
              <a:buFont typeface="Arial" panose="020B0604020202020204" pitchFamily="34" charset="0"/>
              <a:buChar char="•"/>
            </a:pPr>
            <a:r>
              <a:rPr lang="de-DE" dirty="0"/>
              <a:t>Bund der Deutschen Landjugend (BDL)</a:t>
            </a:r>
          </a:p>
          <a:p>
            <a:pPr marL="457200" indent="-457200">
              <a:buFont typeface="Arial" panose="020B0604020202020204" pitchFamily="34" charset="0"/>
              <a:buChar char="•"/>
            </a:pPr>
            <a:r>
              <a:rPr lang="de-DE" dirty="0"/>
              <a:t>Spenden</a:t>
            </a:r>
          </a:p>
          <a:p>
            <a:pPr marL="457200" indent="-457200">
              <a:buFont typeface="Arial" panose="020B0604020202020204" pitchFamily="34" charset="0"/>
              <a:buChar char="•"/>
            </a:pPr>
            <a:endParaRPr lang="de-DE" dirty="0"/>
          </a:p>
        </p:txBody>
      </p:sp>
      <p:sp>
        <p:nvSpPr>
          <p:cNvPr id="6" name="Titel 1">
            <a:extLst>
              <a:ext uri="{FF2B5EF4-FFF2-40B4-BE49-F238E27FC236}">
                <a16:creationId xmlns:a16="http://schemas.microsoft.com/office/drawing/2014/main" id="{8B46D1D6-E8CC-4688-8A02-BE4D79C56A00}"/>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a:solidFill>
                  <a:srgbClr val="0070C0"/>
                </a:solidFill>
                <a:latin typeface="+mn-lt"/>
              </a:rPr>
              <a:t>Finanzierung der BJB</a:t>
            </a:r>
            <a:endParaRPr lang="de-DE" sz="4000" kern="1200" dirty="0">
              <a:solidFill>
                <a:srgbClr val="0070C0"/>
              </a:solidFill>
              <a:latin typeface="+mn-lt"/>
            </a:endParaRPr>
          </a:p>
        </p:txBody>
      </p:sp>
    </p:spTree>
    <p:extLst>
      <p:ext uri="{BB962C8B-B14F-4D97-AF65-F5344CB8AC3E}">
        <p14:creationId xmlns:p14="http://schemas.microsoft.com/office/powerpoint/2010/main" val="917745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732" y="4787949"/>
            <a:ext cx="3962461" cy="2629257"/>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88" y="1575568"/>
            <a:ext cx="4562147" cy="2924349"/>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1048" y="6214337"/>
            <a:ext cx="1005111" cy="1019267"/>
          </a:xfrm>
          <a:prstGeom prst="rect">
            <a:avLst/>
          </a:prstGeom>
        </p:spPr>
      </p:pic>
      <p:sp>
        <p:nvSpPr>
          <p:cNvPr id="10" name="Titel 1">
            <a:extLst>
              <a:ext uri="{FF2B5EF4-FFF2-40B4-BE49-F238E27FC236}">
                <a16:creationId xmlns:a16="http://schemas.microsoft.com/office/drawing/2014/main" id="{166C09CD-589A-4B39-9F44-CF09FF67C949}"/>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a:solidFill>
                  <a:srgbClr val="0070C0"/>
                </a:solidFill>
                <a:latin typeface="+mn-lt"/>
              </a:rPr>
              <a:t>Informationskanäle</a:t>
            </a:r>
            <a:endParaRPr lang="de-DE" sz="4000" kern="1200" dirty="0">
              <a:solidFill>
                <a:srgbClr val="0070C0"/>
              </a:solidFill>
              <a:latin typeface="+mn-lt"/>
            </a:endParaRPr>
          </a:p>
        </p:txBody>
      </p:sp>
      <p:pic>
        <p:nvPicPr>
          <p:cNvPr id="4" name="Grafik 3">
            <a:extLst>
              <a:ext uri="{FF2B5EF4-FFF2-40B4-BE49-F238E27FC236}">
                <a16:creationId xmlns:a16="http://schemas.microsoft.com/office/drawing/2014/main" id="{C9A3C28F-F109-404B-8FFD-DACBF3C62690}"/>
              </a:ext>
            </a:extLst>
          </p:cNvPr>
          <p:cNvPicPr>
            <a:picLocks noChangeAspect="1"/>
          </p:cNvPicPr>
          <p:nvPr/>
        </p:nvPicPr>
        <p:blipFill>
          <a:blip r:embed="rId6"/>
          <a:stretch>
            <a:fillRect/>
          </a:stretch>
        </p:blipFill>
        <p:spPr>
          <a:xfrm>
            <a:off x="5719248" y="1575568"/>
            <a:ext cx="3678959" cy="5219997"/>
          </a:xfrm>
          <a:prstGeom prst="rect">
            <a:avLst/>
          </a:prstGeom>
        </p:spPr>
      </p:pic>
    </p:spTree>
    <p:extLst>
      <p:ext uri="{BB962C8B-B14F-4D97-AF65-F5344CB8AC3E}">
        <p14:creationId xmlns:p14="http://schemas.microsoft.com/office/powerpoint/2010/main" val="4254483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E5C36ED6-BC6C-4518-AE39-882FCF2218C1}"/>
              </a:ext>
            </a:extLst>
          </p:cNvPr>
          <p:cNvSpPr txBox="1">
            <a:spLocks/>
          </p:cNvSpPr>
          <p:nvPr/>
        </p:nvSpPr>
        <p:spPr bwMode="auto">
          <a:xfrm>
            <a:off x="503238" y="1768475"/>
            <a:ext cx="9069387" cy="4987925"/>
          </a:xfrm>
          <a:prstGeom prst="rect">
            <a:avLst/>
          </a:prstGeom>
          <a:noFill/>
          <a:ln w="9525">
            <a:noFill/>
            <a:round/>
            <a:headEnd/>
            <a:tailEnd/>
          </a:ln>
        </p:spPr>
        <p:txBody>
          <a:bodyPr vert="horz" wrap="square" lIns="0" tIns="0" rIns="0" bIns="0" numCol="1" anchor="t" anchorCtr="0" compatLnSpc="1">
            <a:prstTxWarp prst="textNoShape">
              <a:avLst/>
            </a:prstTxWarp>
          </a:bodyPr>
          <a:lstStyle>
            <a:lvl1pPr marL="342900" indent="-342900" algn="l" defTabSz="449263" rtl="0" eaLnBrk="0" fontAlgn="base" hangingPunct="0">
              <a:spcBef>
                <a:spcPct val="0"/>
              </a:spcBef>
              <a:spcAft>
                <a:spcPts val="1425"/>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ct val="0"/>
              </a:spcBef>
              <a:spcAft>
                <a:spcPts val="1138"/>
              </a:spcAft>
              <a:buClr>
                <a:srgbClr val="000000"/>
              </a:buClr>
              <a:buSzPct val="100000"/>
              <a:buFont typeface="Times New Roman" pitchFamily="18" charset="0"/>
              <a:defRPr sz="2800">
                <a:solidFill>
                  <a:srgbClr val="000000"/>
                </a:solidFill>
                <a:latin typeface="+mn-lt"/>
                <a:cs typeface="+mn-cs"/>
              </a:defRPr>
            </a:lvl2pPr>
            <a:lvl3pPr marL="1143000" indent="-228600" algn="l" defTabSz="449263" rtl="0" eaLnBrk="0" fontAlgn="base" hangingPunct="0">
              <a:spcBef>
                <a:spcPct val="0"/>
              </a:spcBef>
              <a:spcAft>
                <a:spcPts val="850"/>
              </a:spcAft>
              <a:buClr>
                <a:srgbClr val="000000"/>
              </a:buClr>
              <a:buSzPct val="100000"/>
              <a:buFont typeface="Times New Roman" pitchFamily="18" charset="0"/>
              <a:defRPr sz="2400">
                <a:solidFill>
                  <a:srgbClr val="000000"/>
                </a:solidFill>
                <a:latin typeface="+mn-lt"/>
                <a:cs typeface="+mn-cs"/>
              </a:defRPr>
            </a:lvl3pPr>
            <a:lvl4pPr marL="1600200" indent="-228600" algn="l" defTabSz="449263" rtl="0" eaLnBrk="0" fontAlgn="base" hangingPunct="0">
              <a:spcBef>
                <a:spcPct val="0"/>
              </a:spcBef>
              <a:spcAft>
                <a:spcPts val="575"/>
              </a:spcAft>
              <a:buClr>
                <a:srgbClr val="000000"/>
              </a:buClr>
              <a:buSzPct val="100000"/>
              <a:buFont typeface="Times New Roman" pitchFamily="18" charset="0"/>
              <a:defRPr sz="2000">
                <a:solidFill>
                  <a:srgbClr val="000000"/>
                </a:solidFill>
                <a:latin typeface="+mn-lt"/>
                <a:cs typeface="+mn-cs"/>
              </a:defRPr>
            </a:lvl4pPr>
            <a:lvl5pPr marL="2057400" indent="-228600" algn="l" defTabSz="449263" rtl="0" eaLnBrk="0" fontAlgn="base" hangingPunct="0">
              <a:spcBef>
                <a:spcPct val="0"/>
              </a:spcBef>
              <a:spcAft>
                <a:spcPts val="288"/>
              </a:spcAft>
              <a:buClr>
                <a:srgbClr val="000000"/>
              </a:buClr>
              <a:buSzPct val="100000"/>
              <a:buFont typeface="Times New Roman" pitchFamily="18" charset="0"/>
              <a:defRPr sz="2000">
                <a:solidFill>
                  <a:srgbClr val="000000"/>
                </a:solidFill>
                <a:latin typeface="+mn-lt"/>
                <a:cs typeface="+mn-cs"/>
              </a:defRPr>
            </a:lvl5pPr>
            <a:lvl6pPr marL="2514600" indent="-228600" algn="l" defTabSz="449263" rtl="0" fontAlgn="base" hangingPunct="0">
              <a:spcBef>
                <a:spcPct val="0"/>
              </a:spcBef>
              <a:spcAft>
                <a:spcPts val="288"/>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fontAlgn="base" hangingPunct="0">
              <a:spcBef>
                <a:spcPct val="0"/>
              </a:spcBef>
              <a:spcAft>
                <a:spcPts val="288"/>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fontAlgn="base" hangingPunct="0">
              <a:spcBef>
                <a:spcPct val="0"/>
              </a:spcBef>
              <a:spcAft>
                <a:spcPts val="288"/>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fontAlgn="base" hangingPunct="0">
              <a:spcBef>
                <a:spcPct val="0"/>
              </a:spcBef>
              <a:spcAft>
                <a:spcPts val="288"/>
              </a:spcAft>
              <a:buClr>
                <a:srgbClr val="000000"/>
              </a:buClr>
              <a:buSzPct val="100000"/>
              <a:buFont typeface="Times New Roman" pitchFamily="16" charset="0"/>
              <a:defRPr sz="2000">
                <a:solidFill>
                  <a:srgbClr val="000000"/>
                </a:solidFill>
                <a:latin typeface="+mn-lt"/>
                <a:cs typeface="+mn-cs"/>
              </a:defRPr>
            </a:lvl9pPr>
          </a:lstStyle>
          <a:p>
            <a:pPr marL="457200" indent="-457200">
              <a:buFont typeface="Arial" panose="020B0604020202020204" pitchFamily="34" charset="0"/>
              <a:buChar char="•"/>
            </a:pPr>
            <a:r>
              <a:rPr lang="de-DE" dirty="0"/>
              <a:t>Russland (Fachkräfte- und Jugendaustausch)</a:t>
            </a:r>
          </a:p>
          <a:p>
            <a:pPr marL="457200" indent="-457200">
              <a:buFont typeface="Arial" panose="020B0604020202020204" pitchFamily="34" charset="0"/>
              <a:buChar char="•"/>
            </a:pPr>
            <a:r>
              <a:rPr lang="de-DE" dirty="0"/>
              <a:t>Fachfahrten der Bezirke nach Irland, Niederlande, Polen, Österreich</a:t>
            </a:r>
          </a:p>
          <a:p>
            <a:pPr marL="457200" indent="-457200">
              <a:buFont typeface="Arial" panose="020B0604020202020204" pitchFamily="34" charset="0"/>
              <a:buChar char="•"/>
            </a:pPr>
            <a:r>
              <a:rPr lang="de-DE" dirty="0"/>
              <a:t>Deutsch-Französischer Austausch</a:t>
            </a:r>
          </a:p>
          <a:p>
            <a:pPr marL="457200" indent="-457200">
              <a:buFont typeface="Arial" panose="020B0604020202020204" pitchFamily="34" charset="0"/>
              <a:buChar char="•"/>
            </a:pPr>
            <a:r>
              <a:rPr lang="de-DE" dirty="0"/>
              <a:t>Weitere Austauschformate u. a. mit Uganda, Österreich …</a:t>
            </a:r>
          </a:p>
          <a:p>
            <a:pPr marL="457200" indent="-457200">
              <a:buFont typeface="Arial" panose="020B0604020202020204" pitchFamily="34" charset="0"/>
              <a:buChar char="•"/>
            </a:pPr>
            <a:endParaRPr lang="de-DE" kern="0" dirty="0"/>
          </a:p>
        </p:txBody>
      </p:sp>
      <p:sp>
        <p:nvSpPr>
          <p:cNvPr id="12" name="Titel 1">
            <a:extLst>
              <a:ext uri="{FF2B5EF4-FFF2-40B4-BE49-F238E27FC236}">
                <a16:creationId xmlns:a16="http://schemas.microsoft.com/office/drawing/2014/main" id="{98ACB675-4E4F-4E48-89F0-9E0C906A7A3B}"/>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a:solidFill>
                  <a:srgbClr val="0070C0"/>
                </a:solidFill>
                <a:latin typeface="+mn-lt"/>
              </a:rPr>
              <a:t>Internationaler Austausch</a:t>
            </a:r>
            <a:endParaRPr lang="de-DE" sz="4000" kern="1200" dirty="0">
              <a:solidFill>
                <a:srgbClr val="0070C0"/>
              </a:solidFill>
              <a:latin typeface="+mn-lt"/>
            </a:endParaRPr>
          </a:p>
        </p:txBody>
      </p:sp>
    </p:spTree>
    <p:extLst>
      <p:ext uri="{BB962C8B-B14F-4D97-AF65-F5344CB8AC3E}">
        <p14:creationId xmlns:p14="http://schemas.microsoft.com/office/powerpoint/2010/main" val="2894951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Person, stehend, Tänzer, angezogen enthält.&#10;&#10;Automatisch generierte Beschreibung">
            <a:extLst>
              <a:ext uri="{FF2B5EF4-FFF2-40B4-BE49-F238E27FC236}">
                <a16:creationId xmlns:a16="http://schemas.microsoft.com/office/drawing/2014/main" id="{B7BECB33-192D-436E-8B9B-30A3DDBDC3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732" y="1335940"/>
            <a:ext cx="4079678" cy="3059758"/>
          </a:xfrm>
          <a:prstGeom prst="rect">
            <a:avLst/>
          </a:prstGeom>
        </p:spPr>
      </p:pic>
      <p:pic>
        <p:nvPicPr>
          <p:cNvPr id="9" name="Grafik 8" descr="Ein Bild, das Text, Baum, Kuchen, draußen enthält.&#10;&#10;Automatisch generierte Beschreibung">
            <a:extLst>
              <a:ext uri="{FF2B5EF4-FFF2-40B4-BE49-F238E27FC236}">
                <a16:creationId xmlns:a16="http://schemas.microsoft.com/office/drawing/2014/main" id="{BB9DF8DF-D1E8-41B5-9FDF-413313B305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0313" y="4628151"/>
            <a:ext cx="4876101" cy="2742807"/>
          </a:xfrm>
          <a:prstGeom prst="rect">
            <a:avLst/>
          </a:prstGeom>
        </p:spPr>
      </p:pic>
      <p:pic>
        <p:nvPicPr>
          <p:cNvPr id="11" name="Grafik 10" descr="Ein Bild, das Text, Tisch, Person, drinnen enthält.&#10;&#10;Automatisch generierte Beschreibung">
            <a:extLst>
              <a:ext uri="{FF2B5EF4-FFF2-40B4-BE49-F238E27FC236}">
                <a16:creationId xmlns:a16="http://schemas.microsoft.com/office/drawing/2014/main" id="{701E4BEB-EF36-4AD3-B9AA-469D3ACF41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3104" y="1335940"/>
            <a:ext cx="4653310" cy="3102207"/>
          </a:xfrm>
          <a:prstGeom prst="rect">
            <a:avLst/>
          </a:prstGeom>
        </p:spPr>
      </p:pic>
      <p:pic>
        <p:nvPicPr>
          <p:cNvPr id="13" name="Grafik 12" descr="Ein Bild, das Person, draußen, Personen, Gruppe enthält.&#10;&#10;Automatisch generierte Beschreibung">
            <a:extLst>
              <a:ext uri="{FF2B5EF4-FFF2-40B4-BE49-F238E27FC236}">
                <a16:creationId xmlns:a16="http://schemas.microsoft.com/office/drawing/2014/main" id="{D175D929-F9C3-4F89-9983-7DD1A8DA88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732" y="4628151"/>
            <a:ext cx="3657076" cy="2742807"/>
          </a:xfrm>
          <a:prstGeom prst="rect">
            <a:avLst/>
          </a:prstGeom>
        </p:spPr>
      </p:pic>
      <p:sp>
        <p:nvSpPr>
          <p:cNvPr id="17" name="Titel 1">
            <a:extLst>
              <a:ext uri="{FF2B5EF4-FFF2-40B4-BE49-F238E27FC236}">
                <a16:creationId xmlns:a16="http://schemas.microsoft.com/office/drawing/2014/main" id="{E0232367-A60F-47CD-B42D-247D68B71066}"/>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a:solidFill>
                  <a:srgbClr val="0070C0"/>
                </a:solidFill>
                <a:latin typeface="+mn-lt"/>
              </a:rPr>
              <a:t>Internationaler Austausch</a:t>
            </a:r>
            <a:endParaRPr lang="de-DE" sz="4000" kern="1200" dirty="0">
              <a:solidFill>
                <a:srgbClr val="0070C0"/>
              </a:solidFill>
              <a:latin typeface="+mn-lt"/>
            </a:endParaRPr>
          </a:p>
        </p:txBody>
      </p:sp>
    </p:spTree>
    <p:extLst>
      <p:ext uri="{BB962C8B-B14F-4D97-AF65-F5344CB8AC3E}">
        <p14:creationId xmlns:p14="http://schemas.microsoft.com/office/powerpoint/2010/main" val="3815491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732" y="1619597"/>
            <a:ext cx="4320481" cy="3240360"/>
          </a:xfrm>
          <a:prstGeom prst="rect">
            <a:avLst/>
          </a:prstGeom>
        </p:spPr>
      </p:pic>
      <p:pic>
        <p:nvPicPr>
          <p:cNvPr id="4" name="Grafik 3" descr="Ein Bild, das Person, draußen, Himmel, Personen enthält.&#10;&#10;Automatisch generierte Beschreibung">
            <a:extLst>
              <a:ext uri="{FF2B5EF4-FFF2-40B4-BE49-F238E27FC236}">
                <a16:creationId xmlns:a16="http://schemas.microsoft.com/office/drawing/2014/main" id="{62469259-8A9C-4C51-9BEB-56FC4094D3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8344" y="1619596"/>
            <a:ext cx="4320481" cy="5760643"/>
          </a:xfrm>
          <a:prstGeom prst="rect">
            <a:avLst/>
          </a:prstGeom>
        </p:spPr>
      </p:pic>
      <p:sp>
        <p:nvSpPr>
          <p:cNvPr id="6" name="Titel 1">
            <a:extLst>
              <a:ext uri="{FF2B5EF4-FFF2-40B4-BE49-F238E27FC236}">
                <a16:creationId xmlns:a16="http://schemas.microsoft.com/office/drawing/2014/main" id="{3B2DEE37-575A-4E3B-AF73-1079251B9F4C}"/>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a:solidFill>
                  <a:srgbClr val="0070C0"/>
                </a:solidFill>
                <a:latin typeface="+mn-lt"/>
              </a:rPr>
              <a:t>Russland Exkursionen</a:t>
            </a:r>
            <a:endParaRPr lang="de-DE" sz="4000" kern="1200" dirty="0">
              <a:solidFill>
                <a:srgbClr val="0070C0"/>
              </a:solidFill>
              <a:latin typeface="+mn-lt"/>
            </a:endParaRPr>
          </a:p>
        </p:txBody>
      </p:sp>
    </p:spTree>
    <p:extLst>
      <p:ext uri="{BB962C8B-B14F-4D97-AF65-F5344CB8AC3E}">
        <p14:creationId xmlns:p14="http://schemas.microsoft.com/office/powerpoint/2010/main" val="3130546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9F49383-3CCD-4F2E-BF0E-FD25EEF7B8FD}"/>
              </a:ext>
            </a:extLst>
          </p:cNvPr>
          <p:cNvSpPr>
            <a:spLocks noGrp="1"/>
          </p:cNvSpPr>
          <p:nvPr>
            <p:ph idx="1"/>
          </p:nvPr>
        </p:nvSpPr>
        <p:spPr>
          <a:xfrm>
            <a:off x="503238" y="1563688"/>
            <a:ext cx="9069387" cy="4987925"/>
          </a:xfrm>
        </p:spPr>
        <p:txBody>
          <a:bodyPr/>
          <a:lstStyle/>
          <a:p>
            <a:pPr marL="457200" indent="-457200">
              <a:buFont typeface="Arial" panose="020B0604020202020204" pitchFamily="34" charset="0"/>
              <a:buChar char="•"/>
            </a:pPr>
            <a:r>
              <a:rPr lang="de-DE" kern="1200" dirty="0"/>
              <a:t>Bund der Deutschen Landjugend</a:t>
            </a:r>
          </a:p>
          <a:p>
            <a:pPr marL="457200" indent="-457200">
              <a:buFont typeface="Arial" panose="020B0604020202020204" pitchFamily="34" charset="0"/>
              <a:buChar char="•"/>
            </a:pPr>
            <a:r>
              <a:rPr lang="de-DE" kern="1200" dirty="0"/>
              <a:t>Bayerischer Jugendring </a:t>
            </a:r>
          </a:p>
          <a:p>
            <a:pPr marL="457200" indent="-457200">
              <a:buFont typeface="Arial" panose="020B0604020202020204" pitchFamily="34" charset="0"/>
              <a:buChar char="•"/>
            </a:pPr>
            <a:r>
              <a:rPr lang="de-DE" kern="1200" dirty="0"/>
              <a:t>Arbeitsgemeinschaft der Landjugend im Bayerischen Bauernverband</a:t>
            </a:r>
          </a:p>
          <a:p>
            <a:pPr marL="457200" indent="-457200">
              <a:buFont typeface="Arial" panose="020B0604020202020204" pitchFamily="34" charset="0"/>
              <a:buChar char="•"/>
            </a:pPr>
            <a:r>
              <a:rPr lang="de-DE" kern="1200" dirty="0"/>
              <a:t>BJB </a:t>
            </a:r>
            <a:r>
              <a:rPr lang="de-DE" kern="1200" dirty="0" err="1"/>
              <a:t>Beratungs</a:t>
            </a:r>
            <a:r>
              <a:rPr lang="de-DE" kern="1200" dirty="0"/>
              <a:t> &amp; Service UG</a:t>
            </a:r>
          </a:p>
          <a:p>
            <a:pPr marL="457200" indent="-457200">
              <a:buFont typeface="Arial" panose="020B0604020202020204" pitchFamily="34" charset="0"/>
              <a:buChar char="•"/>
            </a:pPr>
            <a:r>
              <a:rPr lang="de-DE" kern="1200" dirty="0"/>
              <a:t>Jungbauernschule </a:t>
            </a:r>
            <a:r>
              <a:rPr lang="de-DE" kern="1200" dirty="0" err="1"/>
              <a:t>Grainau</a:t>
            </a:r>
            <a:endParaRPr lang="de-DE" kern="1200" dirty="0"/>
          </a:p>
          <a:p>
            <a:pPr marL="457200" indent="-457200">
              <a:buFont typeface="Arial" panose="020B0604020202020204" pitchFamily="34" charset="0"/>
              <a:buChar char="•"/>
            </a:pPr>
            <a:r>
              <a:rPr lang="de-DE" kern="1200" dirty="0"/>
              <a:t>Buchführungsdienst der Bayerischen Jungbauernschaft</a:t>
            </a:r>
          </a:p>
          <a:p>
            <a:pPr marL="457200" indent="-457200">
              <a:buFont typeface="Arial" panose="020B0604020202020204" pitchFamily="34" charset="0"/>
              <a:buChar char="•"/>
            </a:pPr>
            <a:r>
              <a:rPr lang="de-DE" kern="1200" dirty="0"/>
              <a:t>Nationale und internationale Lehrfahrten und Begegnungen</a:t>
            </a:r>
          </a:p>
        </p:txBody>
      </p:sp>
      <p:sp>
        <p:nvSpPr>
          <p:cNvPr id="6" name="Titel 1">
            <a:extLst>
              <a:ext uri="{FF2B5EF4-FFF2-40B4-BE49-F238E27FC236}">
                <a16:creationId xmlns:a16="http://schemas.microsoft.com/office/drawing/2014/main" id="{29CD7A76-B135-447A-85BD-8AF01619C192}"/>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a:solidFill>
                  <a:srgbClr val="0070C0"/>
                </a:solidFill>
                <a:latin typeface="+mn-lt"/>
              </a:rPr>
              <a:t>Netzwerk</a:t>
            </a:r>
            <a:endParaRPr lang="de-DE" sz="4000" kern="1200" dirty="0">
              <a:solidFill>
                <a:srgbClr val="0070C0"/>
              </a:solidFill>
              <a:latin typeface="+mn-lt"/>
            </a:endParaRPr>
          </a:p>
        </p:txBody>
      </p:sp>
    </p:spTree>
    <p:extLst>
      <p:ext uri="{BB962C8B-B14F-4D97-AF65-F5344CB8AC3E}">
        <p14:creationId xmlns:p14="http://schemas.microsoft.com/office/powerpoint/2010/main" val="2213050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602B2BCF-7A33-44A5-9CF3-3A8E70401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4725" y="1531839"/>
            <a:ext cx="3994068" cy="2041413"/>
          </a:xfrm>
          <a:prstGeom prst="rect">
            <a:avLst/>
          </a:prstGeom>
        </p:spPr>
      </p:pic>
      <p:pic>
        <p:nvPicPr>
          <p:cNvPr id="12" name="Picture 4"/>
          <p:cNvPicPr>
            <a:picLocks noChangeAspect="1" noChangeArrowheads="1"/>
          </p:cNvPicPr>
          <p:nvPr/>
        </p:nvPicPr>
        <p:blipFill>
          <a:blip r:embed="rId4" cstate="print"/>
          <a:srcRect/>
          <a:stretch>
            <a:fillRect/>
          </a:stretch>
        </p:blipFill>
        <p:spPr bwMode="auto">
          <a:xfrm>
            <a:off x="5185186" y="4234855"/>
            <a:ext cx="4750728" cy="3153940"/>
          </a:xfrm>
          <a:prstGeom prst="rect">
            <a:avLst/>
          </a:prstGeom>
          <a:noFill/>
          <a:ln w="9525">
            <a:noFill/>
            <a:miter lim="800000"/>
            <a:headEnd/>
            <a:tailEnd/>
          </a:ln>
        </p:spPr>
      </p:pic>
      <p:pic>
        <p:nvPicPr>
          <p:cNvPr id="14" name="Picture 3"/>
          <p:cNvPicPr>
            <a:picLocks noChangeAspect="1" noChangeArrowheads="1"/>
          </p:cNvPicPr>
          <p:nvPr/>
        </p:nvPicPr>
        <p:blipFill>
          <a:blip r:embed="rId5" cstate="print"/>
          <a:srcRect/>
          <a:stretch>
            <a:fillRect/>
          </a:stretch>
        </p:blipFill>
        <p:spPr bwMode="auto">
          <a:xfrm>
            <a:off x="655638" y="1640207"/>
            <a:ext cx="4499205" cy="2622123"/>
          </a:xfrm>
          <a:prstGeom prst="rect">
            <a:avLst/>
          </a:prstGeom>
          <a:noFill/>
          <a:ln w="9525">
            <a:noFill/>
            <a:miter lim="800000"/>
            <a:headEnd/>
            <a:tailEnd/>
          </a:ln>
        </p:spPr>
      </p:pic>
      <p:sp>
        <p:nvSpPr>
          <p:cNvPr id="16" name="Rechteck 4"/>
          <p:cNvSpPr>
            <a:spLocks noChangeArrowheads="1"/>
          </p:cNvSpPr>
          <p:nvPr/>
        </p:nvSpPr>
        <p:spPr bwMode="auto">
          <a:xfrm>
            <a:off x="719832" y="5226970"/>
            <a:ext cx="3520964" cy="1384995"/>
          </a:xfrm>
          <a:prstGeom prst="rect">
            <a:avLst/>
          </a:prstGeom>
          <a:noFill/>
          <a:ln w="9525">
            <a:noFill/>
            <a:miter lim="800000"/>
            <a:headEnd/>
            <a:tailEnd/>
          </a:ln>
        </p:spPr>
        <p:txBody>
          <a:bodyPr wrap="none">
            <a:spAutoFit/>
          </a:bodyPr>
          <a:lstStyle/>
          <a:p>
            <a:r>
              <a:rPr lang="de-DE" sz="2800" dirty="0">
                <a:latin typeface="+mn-lt"/>
              </a:rPr>
              <a:t>Landjugend auf der</a:t>
            </a:r>
          </a:p>
          <a:p>
            <a:r>
              <a:rPr lang="de-DE" sz="2800" dirty="0">
                <a:latin typeface="+mn-lt"/>
              </a:rPr>
              <a:t>Internationalen Grünen</a:t>
            </a:r>
          </a:p>
          <a:p>
            <a:r>
              <a:rPr lang="de-DE" sz="2800" dirty="0">
                <a:latin typeface="+mn-lt"/>
              </a:rPr>
              <a:t>Woche in Berlin (IGW)</a:t>
            </a:r>
          </a:p>
        </p:txBody>
      </p:sp>
      <p:sp>
        <p:nvSpPr>
          <p:cNvPr id="10" name="Titel 1">
            <a:extLst>
              <a:ext uri="{FF2B5EF4-FFF2-40B4-BE49-F238E27FC236}">
                <a16:creationId xmlns:a16="http://schemas.microsoft.com/office/drawing/2014/main" id="{C84BD56E-2BBC-4121-8059-3576E7506EA4}"/>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Bund der deutschen Landjugend</a:t>
            </a:r>
          </a:p>
        </p:txBody>
      </p:sp>
    </p:spTree>
    <p:extLst>
      <p:ext uri="{BB962C8B-B14F-4D97-AF65-F5344CB8AC3E}">
        <p14:creationId xmlns:p14="http://schemas.microsoft.com/office/powerpoint/2010/main" val="2094612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3A4FAAA-B1EC-4BA0-85BD-622FBCA61E36}"/>
              </a:ext>
            </a:extLst>
          </p:cNvPr>
          <p:cNvPicPr>
            <a:picLocks noChangeAspect="1"/>
          </p:cNvPicPr>
          <p:nvPr/>
        </p:nvPicPr>
        <p:blipFill rotWithShape="1">
          <a:blip r:embed="rId3">
            <a:extLst>
              <a:ext uri="{28A0092B-C50C-407E-A947-70E740481C1C}">
                <a14:useLocalDpi xmlns:a14="http://schemas.microsoft.com/office/drawing/2010/main" val="0"/>
              </a:ext>
            </a:extLst>
          </a:blip>
          <a:srcRect l="46287" r="7671" b="32315"/>
          <a:stretch/>
        </p:blipFill>
        <p:spPr>
          <a:xfrm>
            <a:off x="5064149" y="3808929"/>
            <a:ext cx="4166922" cy="2986294"/>
          </a:xfrm>
          <a:prstGeom prst="rect">
            <a:avLst/>
          </a:prstGeom>
        </p:spPr>
      </p:pic>
      <p:pic>
        <p:nvPicPr>
          <p:cNvPr id="5" name="Inhaltsplatzhalter 4">
            <a:extLst>
              <a:ext uri="{FF2B5EF4-FFF2-40B4-BE49-F238E27FC236}">
                <a16:creationId xmlns:a16="http://schemas.microsoft.com/office/drawing/2014/main" id="{2E0793E8-43B5-4EB6-A9D5-DC74565FF41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040313" y="2373973"/>
            <a:ext cx="2016223" cy="1555371"/>
          </a:xfrm>
        </p:spPr>
      </p:pic>
      <p:pic>
        <p:nvPicPr>
          <p:cNvPr id="10" name="Grafik 9">
            <a:extLst>
              <a:ext uri="{FF2B5EF4-FFF2-40B4-BE49-F238E27FC236}">
                <a16:creationId xmlns:a16="http://schemas.microsoft.com/office/drawing/2014/main" id="{65F62ADD-8161-4189-8295-5B8BE6A624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816" y="2267669"/>
            <a:ext cx="3722201" cy="4392488"/>
          </a:xfrm>
          <a:prstGeom prst="rect">
            <a:avLst/>
          </a:prstGeom>
        </p:spPr>
      </p:pic>
      <p:sp>
        <p:nvSpPr>
          <p:cNvPr id="7" name="Titel 1">
            <a:extLst>
              <a:ext uri="{FF2B5EF4-FFF2-40B4-BE49-F238E27FC236}">
                <a16:creationId xmlns:a16="http://schemas.microsoft.com/office/drawing/2014/main" id="{8EE7B887-E9D5-40D5-84A9-3CFFB74C55DE}"/>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a:solidFill>
                  <a:srgbClr val="0070C0"/>
                </a:solidFill>
                <a:latin typeface="+mn-lt"/>
              </a:rPr>
              <a:t>Bayerischer Jugendring</a:t>
            </a:r>
            <a:endParaRPr lang="de-DE" sz="4000" kern="1200" dirty="0">
              <a:solidFill>
                <a:srgbClr val="0070C0"/>
              </a:solidFill>
              <a:latin typeface="+mn-lt"/>
            </a:endParaRPr>
          </a:p>
        </p:txBody>
      </p:sp>
    </p:spTree>
    <p:extLst>
      <p:ext uri="{BB962C8B-B14F-4D97-AF65-F5344CB8AC3E}">
        <p14:creationId xmlns:p14="http://schemas.microsoft.com/office/powerpoint/2010/main" val="3862615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19832" y="2358337"/>
            <a:ext cx="6431013" cy="4301820"/>
          </a:xfrm>
        </p:spPr>
      </p:pic>
      <p:pic>
        <p:nvPicPr>
          <p:cNvPr id="3" name="Grafik 2"/>
          <p:cNvPicPr>
            <a:picLocks noChangeAspect="1"/>
          </p:cNvPicPr>
          <p:nvPr/>
        </p:nvPicPr>
        <p:blipFill>
          <a:blip r:embed="rId4"/>
          <a:stretch>
            <a:fillRect/>
          </a:stretch>
        </p:blipFill>
        <p:spPr>
          <a:xfrm rot="900758">
            <a:off x="7632855" y="2250444"/>
            <a:ext cx="1972131" cy="1970077"/>
          </a:xfrm>
          <a:prstGeom prst="rect">
            <a:avLst/>
          </a:prstGeom>
        </p:spPr>
      </p:pic>
      <p:sp>
        <p:nvSpPr>
          <p:cNvPr id="7" name="Titel 1">
            <a:extLst>
              <a:ext uri="{FF2B5EF4-FFF2-40B4-BE49-F238E27FC236}">
                <a16:creationId xmlns:a16="http://schemas.microsoft.com/office/drawing/2014/main" id="{A9197A08-61BE-4172-9D92-147B2F1B0588}"/>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Arbeitsgemeinschaft der Landjugend im </a:t>
            </a:r>
          </a:p>
          <a:p>
            <a:pPr algn="ctr"/>
            <a:r>
              <a:rPr lang="de-DE" sz="4000" kern="1200" dirty="0">
                <a:solidFill>
                  <a:srgbClr val="0070C0"/>
                </a:solidFill>
                <a:latin typeface="+mn-lt"/>
              </a:rPr>
              <a:t>Bayerischen Bauernverband</a:t>
            </a:r>
          </a:p>
        </p:txBody>
      </p:sp>
    </p:spTree>
    <p:extLst>
      <p:ext uri="{BB962C8B-B14F-4D97-AF65-F5344CB8AC3E}">
        <p14:creationId xmlns:p14="http://schemas.microsoft.com/office/powerpoint/2010/main" val="3966221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1660CCB-AB24-49DF-B9FD-00AEB8AB4BCE}"/>
              </a:ext>
            </a:extLst>
          </p:cNvPr>
          <p:cNvSpPr>
            <a:spLocks noGrp="1"/>
          </p:cNvSpPr>
          <p:nvPr>
            <p:ph idx="1"/>
          </p:nvPr>
        </p:nvSpPr>
        <p:spPr/>
        <p:txBody>
          <a:bodyPr/>
          <a:lstStyle/>
          <a:p>
            <a:pPr marL="457200" indent="-457200">
              <a:buFont typeface="Arial" panose="020B0604020202020204" pitchFamily="34" charset="0"/>
              <a:buChar char="•"/>
            </a:pPr>
            <a:endParaRPr lang="de-DE" kern="1200" dirty="0"/>
          </a:p>
          <a:p>
            <a:pPr marL="457200" indent="-457200">
              <a:buFont typeface="Arial" panose="020B0604020202020204" pitchFamily="34" charset="0"/>
              <a:buChar char="•"/>
            </a:pPr>
            <a:r>
              <a:rPr lang="de-DE" kern="1200" dirty="0"/>
              <a:t>Gründung 2013</a:t>
            </a:r>
          </a:p>
          <a:p>
            <a:pPr marL="457200" indent="-457200">
              <a:buFont typeface="Arial" panose="020B0604020202020204" pitchFamily="34" charset="0"/>
              <a:buChar char="•"/>
            </a:pPr>
            <a:r>
              <a:rPr lang="de-DE" kern="1200" dirty="0"/>
              <a:t>Wichtig für den Wirtschaftlichen Geschäftsbetrieb </a:t>
            </a:r>
          </a:p>
          <a:p>
            <a:pPr marL="457200" indent="-457200">
              <a:buFont typeface="Arial" panose="020B0604020202020204" pitchFamily="34" charset="0"/>
              <a:buChar char="•"/>
            </a:pPr>
            <a:r>
              <a:rPr lang="de-DE" kern="1200" dirty="0"/>
              <a:t>Wirtschaftliche Veranstaltungen &amp; öffentlichkeits-wirksame Aktionen </a:t>
            </a:r>
          </a:p>
          <a:p>
            <a:pPr marL="457200" indent="-457200">
              <a:buFont typeface="Arial" panose="020B0604020202020204" pitchFamily="34" charset="0"/>
              <a:buChar char="•"/>
            </a:pPr>
            <a:r>
              <a:rPr lang="de-DE" kern="1200" dirty="0"/>
              <a:t>Übernahme von Managementaufgaben der IT</a:t>
            </a:r>
          </a:p>
        </p:txBody>
      </p:sp>
      <p:sp>
        <p:nvSpPr>
          <p:cNvPr id="6" name="Titel 1">
            <a:extLst>
              <a:ext uri="{FF2B5EF4-FFF2-40B4-BE49-F238E27FC236}">
                <a16:creationId xmlns:a16="http://schemas.microsoft.com/office/drawing/2014/main" id="{E9DDC44C-E743-459B-A313-5961793108C3}"/>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BJB </a:t>
            </a:r>
          </a:p>
          <a:p>
            <a:pPr algn="ctr"/>
            <a:r>
              <a:rPr lang="de-DE" sz="4000" kern="1200" dirty="0">
                <a:solidFill>
                  <a:srgbClr val="0070C0"/>
                </a:solidFill>
                <a:latin typeface="+mn-lt"/>
              </a:rPr>
              <a:t>Beratungs- und Service UG</a:t>
            </a:r>
          </a:p>
        </p:txBody>
      </p:sp>
    </p:spTree>
    <p:extLst>
      <p:ext uri="{BB962C8B-B14F-4D97-AF65-F5344CB8AC3E}">
        <p14:creationId xmlns:p14="http://schemas.microsoft.com/office/powerpoint/2010/main" val="1125483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C1FE714-083E-47C7-BF0C-A20E51802033}"/>
              </a:ext>
            </a:extLst>
          </p:cNvPr>
          <p:cNvPicPr>
            <a:picLocks noChangeAspect="1"/>
          </p:cNvPicPr>
          <p:nvPr/>
        </p:nvPicPr>
        <p:blipFill>
          <a:blip r:embed="rId3"/>
          <a:stretch>
            <a:fillRect/>
          </a:stretch>
        </p:blipFill>
        <p:spPr>
          <a:xfrm>
            <a:off x="719832" y="1979637"/>
            <a:ext cx="8934450" cy="3838575"/>
          </a:xfrm>
          <a:prstGeom prst="rect">
            <a:avLst/>
          </a:prstGeom>
        </p:spPr>
      </p:pic>
      <p:sp>
        <p:nvSpPr>
          <p:cNvPr id="6" name="Titel 1">
            <a:extLst>
              <a:ext uri="{FF2B5EF4-FFF2-40B4-BE49-F238E27FC236}">
                <a16:creationId xmlns:a16="http://schemas.microsoft.com/office/drawing/2014/main" id="{E4986C52-29AA-40BF-8A6E-0AA55AE9C986}"/>
              </a:ext>
            </a:extLst>
          </p:cNvPr>
          <p:cNvSpPr>
            <a:spLocks noGrp="1"/>
          </p:cNvSpPr>
          <p:nvPr>
            <p:ph type="title"/>
          </p:nvPr>
        </p:nvSpPr>
        <p:spPr>
          <a:xfrm>
            <a:off x="696732" y="326071"/>
            <a:ext cx="5688632" cy="827943"/>
          </a:xfrm>
        </p:spPr>
        <p:txBody>
          <a:bodyPr/>
          <a:lstStyle/>
          <a:p>
            <a:pPr algn="ctr"/>
            <a:r>
              <a:rPr lang="de-DE" sz="4000" kern="1200" dirty="0">
                <a:solidFill>
                  <a:srgbClr val="0070C0"/>
                </a:solidFill>
                <a:latin typeface="+mn-lt"/>
              </a:rPr>
              <a:t>Unser Jahresmotto</a:t>
            </a:r>
          </a:p>
        </p:txBody>
      </p:sp>
    </p:spTree>
    <p:extLst>
      <p:ext uri="{BB962C8B-B14F-4D97-AF65-F5344CB8AC3E}">
        <p14:creationId xmlns:p14="http://schemas.microsoft.com/office/powerpoint/2010/main" val="3424396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srcRect/>
          <a:stretch>
            <a:fillRect/>
          </a:stretch>
        </p:blipFill>
        <p:spPr bwMode="auto">
          <a:xfrm>
            <a:off x="2963300" y="4565047"/>
            <a:ext cx="4154026" cy="2767027"/>
          </a:xfrm>
          <a:prstGeom prst="rect">
            <a:avLst/>
          </a:prstGeom>
          <a:noFill/>
          <a:ln w="9525">
            <a:noFill/>
            <a:miter lim="800000"/>
            <a:headEnd/>
            <a:tailEnd/>
          </a:ln>
          <a:effectLst/>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47804">
            <a:off x="337641" y="1772412"/>
            <a:ext cx="4121897" cy="3049533"/>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2280" y="1619597"/>
            <a:ext cx="4798052" cy="2732224"/>
          </a:xfrm>
          <a:prstGeom prst="rect">
            <a:avLst/>
          </a:prstGeom>
        </p:spPr>
      </p:pic>
      <p:sp>
        <p:nvSpPr>
          <p:cNvPr id="7" name="Titel 1">
            <a:extLst>
              <a:ext uri="{FF2B5EF4-FFF2-40B4-BE49-F238E27FC236}">
                <a16:creationId xmlns:a16="http://schemas.microsoft.com/office/drawing/2014/main" id="{1392C93E-8F1D-4785-AFC8-3F5B18BBBB27}"/>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a:solidFill>
                  <a:srgbClr val="0070C0"/>
                </a:solidFill>
                <a:latin typeface="+mn-lt"/>
              </a:rPr>
              <a:t>Jungbauernkalender</a:t>
            </a:r>
            <a:endParaRPr lang="de-DE" sz="4000" kern="1200" dirty="0">
              <a:solidFill>
                <a:srgbClr val="0070C0"/>
              </a:solidFill>
              <a:latin typeface="+mn-lt"/>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ild kÃ¶nnte enthalten: 8 Personen, Personen, die lach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733" y="1411931"/>
            <a:ext cx="4374486" cy="29163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ld kÃ¶nnte enthalten: 2 Personen, Personen, die lachen, Menschenmasse und Innenberei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5462" y="1439577"/>
            <a:ext cx="3888432" cy="2916324"/>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a:extLst>
              <a:ext uri="{FF2B5EF4-FFF2-40B4-BE49-F238E27FC236}">
                <a16:creationId xmlns:a16="http://schemas.microsoft.com/office/drawing/2014/main" id="{3E5A91FB-F771-4387-AE38-2064E536D544}"/>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err="1">
                <a:solidFill>
                  <a:srgbClr val="0070C0"/>
                </a:solidFill>
                <a:latin typeface="+mn-lt"/>
              </a:rPr>
              <a:t>Kalendergirlparty</a:t>
            </a:r>
            <a:endParaRPr lang="de-DE" sz="4000" kern="1200" dirty="0">
              <a:solidFill>
                <a:srgbClr val="0070C0"/>
              </a:solidFill>
              <a:latin typeface="+mn-lt"/>
            </a:endParaRPr>
          </a:p>
        </p:txBody>
      </p:sp>
      <p:pic>
        <p:nvPicPr>
          <p:cNvPr id="6" name="Grafik 5" descr="Ein Bild, das Himmel, Person, Wasser, draußen enthält.&#10;&#10;Automatisch generierte Beschreibung">
            <a:extLst>
              <a:ext uri="{FF2B5EF4-FFF2-40B4-BE49-F238E27FC236}">
                <a16:creationId xmlns:a16="http://schemas.microsoft.com/office/drawing/2014/main" id="{358D0E29-8161-4ED0-9C2D-A8FD7DD188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0392" y="4901767"/>
            <a:ext cx="3752970" cy="2478470"/>
          </a:xfrm>
          <a:prstGeom prst="rect">
            <a:avLst/>
          </a:prstGeom>
        </p:spPr>
      </p:pic>
      <p:pic>
        <p:nvPicPr>
          <p:cNvPr id="2" name="Grafik 1">
            <a:extLst>
              <a:ext uri="{FF2B5EF4-FFF2-40B4-BE49-F238E27FC236}">
                <a16:creationId xmlns:a16="http://schemas.microsoft.com/office/drawing/2014/main" id="{1CB710E1-4105-4C2A-BACC-5B40EEFF5C43}"/>
              </a:ext>
            </a:extLst>
          </p:cNvPr>
          <p:cNvPicPr>
            <a:picLocks noChangeAspect="1"/>
          </p:cNvPicPr>
          <p:nvPr/>
        </p:nvPicPr>
        <p:blipFill>
          <a:blip r:embed="rId6"/>
          <a:stretch>
            <a:fillRect/>
          </a:stretch>
        </p:blipFill>
        <p:spPr>
          <a:xfrm>
            <a:off x="723109" y="5003972"/>
            <a:ext cx="4306160" cy="2376265"/>
          </a:xfrm>
          <a:prstGeom prst="rect">
            <a:avLst/>
          </a:prstGeom>
        </p:spPr>
      </p:pic>
    </p:spTree>
    <p:extLst>
      <p:ext uri="{BB962C8B-B14F-4D97-AF65-F5344CB8AC3E}">
        <p14:creationId xmlns:p14="http://schemas.microsoft.com/office/powerpoint/2010/main" val="2701245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print"/>
          <a:srcRect l="24349" t="16532" r="9792" b="5704"/>
          <a:stretch>
            <a:fillRect/>
          </a:stretch>
        </p:blipFill>
        <p:spPr bwMode="auto">
          <a:xfrm>
            <a:off x="701603" y="1619597"/>
            <a:ext cx="8677420" cy="5760640"/>
          </a:xfrm>
          <a:prstGeom prst="rect">
            <a:avLst/>
          </a:prstGeom>
          <a:noFill/>
          <a:ln w="9525">
            <a:noFill/>
            <a:miter lim="800000"/>
            <a:headEnd/>
            <a:tailEnd/>
          </a:ln>
        </p:spPr>
      </p:pic>
      <p:sp>
        <p:nvSpPr>
          <p:cNvPr id="4" name="Textfeld 3"/>
          <p:cNvSpPr txBox="1"/>
          <p:nvPr/>
        </p:nvSpPr>
        <p:spPr>
          <a:xfrm rot="21064878">
            <a:off x="1293494" y="1912077"/>
            <a:ext cx="4698051" cy="59937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1600" b="1" dirty="0">
                <a:solidFill>
                  <a:schemeClr val="accent6"/>
                </a:solidFill>
                <a:latin typeface="+mn-lt"/>
                <a:ea typeface="+mj-ea"/>
                <a:cs typeface="+mj-cs"/>
              </a:rPr>
              <a:t>Unsere Bildungsstätte und unser Zuhause bei </a:t>
            </a:r>
          </a:p>
          <a:p>
            <a:pPr algn="ctr"/>
            <a:r>
              <a:rPr lang="de-DE" sz="1600" b="1" dirty="0">
                <a:solidFill>
                  <a:schemeClr val="accent6"/>
                </a:solidFill>
                <a:latin typeface="+mn-lt"/>
                <a:ea typeface="+mj-ea"/>
                <a:cs typeface="+mj-cs"/>
              </a:rPr>
              <a:t>Garmisch-Partenkirchen am Fuße der Zugspitze.</a:t>
            </a:r>
          </a:p>
        </p:txBody>
      </p:sp>
      <p:sp>
        <p:nvSpPr>
          <p:cNvPr id="5" name="Textfeld 4"/>
          <p:cNvSpPr txBox="1"/>
          <p:nvPr/>
        </p:nvSpPr>
        <p:spPr>
          <a:xfrm rot="564328">
            <a:off x="6179339" y="5361034"/>
            <a:ext cx="3227438" cy="33855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de-DE" sz="1600" b="1" dirty="0">
                <a:solidFill>
                  <a:schemeClr val="accent6"/>
                </a:solidFill>
                <a:latin typeface="+mn-lt"/>
                <a:ea typeface="+mj-ea"/>
                <a:cs typeface="+mj-cs"/>
                <a:hlinkClick r:id="rId4">
                  <a:extLst>
                    <a:ext uri="{A12FA001-AC4F-418D-AE19-62706E023703}">
                      <ahyp:hlinkClr xmlns:ahyp="http://schemas.microsoft.com/office/drawing/2018/hyperlinkcolor" val="tx"/>
                    </a:ext>
                  </a:extLst>
                </a:hlinkClick>
              </a:rPr>
              <a:t>www.seminarhaus-grainau.de</a:t>
            </a:r>
            <a:r>
              <a:rPr lang="de-DE" sz="1600" b="1" dirty="0">
                <a:solidFill>
                  <a:schemeClr val="accent6"/>
                </a:solidFill>
                <a:latin typeface="+mn-lt"/>
                <a:ea typeface="+mj-ea"/>
                <a:cs typeface="+mj-cs"/>
              </a:rPr>
              <a:t> </a:t>
            </a:r>
            <a:endParaRPr lang="de-DE" sz="1600" b="1" dirty="0">
              <a:solidFill>
                <a:schemeClr val="accent6"/>
              </a:solidFill>
              <a:latin typeface="+mn-lt"/>
            </a:endParaRPr>
          </a:p>
        </p:txBody>
      </p:sp>
      <p:pic>
        <p:nvPicPr>
          <p:cNvPr id="6" name="Grafik 5">
            <a:extLst>
              <a:ext uri="{FF2B5EF4-FFF2-40B4-BE49-F238E27FC236}">
                <a16:creationId xmlns:a16="http://schemas.microsoft.com/office/drawing/2014/main" id="{3F76010D-743F-45D3-814A-9A74CDC4C6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5625" y="5796061"/>
            <a:ext cx="4252151" cy="1518625"/>
          </a:xfrm>
          <a:prstGeom prst="rect">
            <a:avLst/>
          </a:prstGeom>
        </p:spPr>
      </p:pic>
      <p:sp>
        <p:nvSpPr>
          <p:cNvPr id="9" name="Titel 1">
            <a:extLst>
              <a:ext uri="{FF2B5EF4-FFF2-40B4-BE49-F238E27FC236}">
                <a16:creationId xmlns:a16="http://schemas.microsoft.com/office/drawing/2014/main" id="{ACDC7133-ADC1-45BA-82C5-D07AD7405B6B}"/>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Jungbauernschule in Grainau</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F296FF9A-DBA2-4792-BA03-1E626446471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9831" y="2339677"/>
            <a:ext cx="8712969" cy="3382125"/>
          </a:xfrm>
        </p:spPr>
      </p:pic>
      <p:pic>
        <p:nvPicPr>
          <p:cNvPr id="6" name="Grafik 5">
            <a:extLst>
              <a:ext uri="{FF2B5EF4-FFF2-40B4-BE49-F238E27FC236}">
                <a16:creationId xmlns:a16="http://schemas.microsoft.com/office/drawing/2014/main" id="{36591CAD-F8E4-40B7-941A-9CDFAB9AD8E6}"/>
              </a:ext>
            </a:extLst>
          </p:cNvPr>
          <p:cNvPicPr>
            <a:picLocks noChangeAspect="1"/>
          </p:cNvPicPr>
          <p:nvPr/>
        </p:nvPicPr>
        <p:blipFill>
          <a:blip r:embed="rId4"/>
          <a:stretch>
            <a:fillRect/>
          </a:stretch>
        </p:blipFill>
        <p:spPr>
          <a:xfrm>
            <a:off x="-1" y="5940077"/>
            <a:ext cx="10080625" cy="956464"/>
          </a:xfrm>
          <a:prstGeom prst="rect">
            <a:avLst/>
          </a:prstGeom>
        </p:spPr>
      </p:pic>
      <p:sp>
        <p:nvSpPr>
          <p:cNvPr id="7" name="Titel 1">
            <a:extLst>
              <a:ext uri="{FF2B5EF4-FFF2-40B4-BE49-F238E27FC236}">
                <a16:creationId xmlns:a16="http://schemas.microsoft.com/office/drawing/2014/main" id="{7E4267C1-C2BD-4621-A25D-7B350C44F511}"/>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Buchführungsdienst der Bayerischen Jungbauernschaft</a:t>
            </a:r>
          </a:p>
        </p:txBody>
      </p:sp>
    </p:spTree>
    <p:extLst>
      <p:ext uri="{BB962C8B-B14F-4D97-AF65-F5344CB8AC3E}">
        <p14:creationId xmlns:p14="http://schemas.microsoft.com/office/powerpoint/2010/main" val="3964232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831" y="1619595"/>
            <a:ext cx="8640961" cy="5760642"/>
          </a:xfrm>
          <a:prstGeom prst="rect">
            <a:avLst/>
          </a:prstGeom>
        </p:spPr>
      </p:pic>
      <p:sp>
        <p:nvSpPr>
          <p:cNvPr id="7" name="Titel 1">
            <a:extLst>
              <a:ext uri="{FF2B5EF4-FFF2-40B4-BE49-F238E27FC236}">
                <a16:creationId xmlns:a16="http://schemas.microsoft.com/office/drawing/2014/main" id="{7770F105-CA08-4FD5-83FE-B09D37AB37B5}"/>
              </a:ext>
            </a:extLst>
          </p:cNvPr>
          <p:cNvSpPr txBox="1">
            <a:spLocks/>
          </p:cNvSpPr>
          <p:nvPr/>
        </p:nvSpPr>
        <p:spPr bwMode="auto">
          <a:xfrm>
            <a:off x="2053430" y="357532"/>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800" kern="1200" dirty="0">
                <a:solidFill>
                  <a:srgbClr val="0070C0"/>
                </a:solidFill>
                <a:latin typeface="+mn-lt"/>
              </a:rPr>
              <a:t>DANKE!</a:t>
            </a:r>
          </a:p>
        </p:txBody>
      </p:sp>
    </p:spTree>
    <p:extLst>
      <p:ext uri="{BB962C8B-B14F-4D97-AF65-F5344CB8AC3E}">
        <p14:creationId xmlns:p14="http://schemas.microsoft.com/office/powerpoint/2010/main" val="101229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DE" dirty="0"/>
          </a:p>
          <a:p>
            <a:pPr marL="457200" indent="-457200">
              <a:buFont typeface="Arial" panose="020B0604020202020204" pitchFamily="34" charset="0"/>
              <a:buChar char="•"/>
            </a:pPr>
            <a:r>
              <a:rPr lang="de-DE" dirty="0"/>
              <a:t>Gemeinsame Aktivitäten ( Billard spielen, Schwimmen, Wanderungen)</a:t>
            </a:r>
          </a:p>
          <a:p>
            <a:pPr marL="457200" indent="-457200">
              <a:buFont typeface="Arial" panose="020B0604020202020204" pitchFamily="34" charset="0"/>
              <a:buChar char="•"/>
            </a:pPr>
            <a:r>
              <a:rPr lang="de-DE" dirty="0"/>
              <a:t>Beteiligung an bundesweiten Aktionen (72-Stunden Aktion, Aufruf zur Beteiligung an Wahlen, …)</a:t>
            </a:r>
          </a:p>
          <a:p>
            <a:pPr marL="457200" indent="-457200">
              <a:buFont typeface="Arial" panose="020B0604020202020204" pitchFamily="34" charset="0"/>
              <a:buChar char="•"/>
            </a:pPr>
            <a:r>
              <a:rPr lang="de-DE" dirty="0"/>
              <a:t>Traditionen pflegen (Volkstanz, Beteiligung an Umzügen, Maibaumaufstellen, …)</a:t>
            </a:r>
          </a:p>
          <a:p>
            <a:pPr marL="457200" indent="-457200">
              <a:buFont typeface="Arial" panose="020B0604020202020204" pitchFamily="34" charset="0"/>
              <a:buChar char="•"/>
            </a:pPr>
            <a:r>
              <a:rPr lang="de-DE" dirty="0"/>
              <a:t>Den ländlichen Raum lebenswert (er-)halten</a:t>
            </a:r>
          </a:p>
        </p:txBody>
      </p:sp>
      <p:sp>
        <p:nvSpPr>
          <p:cNvPr id="9" name="Titel 1">
            <a:extLst>
              <a:ext uri="{FF2B5EF4-FFF2-40B4-BE49-F238E27FC236}">
                <a16:creationId xmlns:a16="http://schemas.microsoft.com/office/drawing/2014/main" id="{D7B5F523-1956-4F8C-9A13-952204DBCA68}"/>
              </a:ext>
            </a:extLst>
          </p:cNvPr>
          <p:cNvSpPr>
            <a:spLocks noGrp="1"/>
          </p:cNvSpPr>
          <p:nvPr>
            <p:ph type="title"/>
          </p:nvPr>
        </p:nvSpPr>
        <p:spPr>
          <a:xfrm>
            <a:off x="696732" y="326071"/>
            <a:ext cx="5688632" cy="1293526"/>
          </a:xfrm>
        </p:spPr>
        <p:txBody>
          <a:bodyPr/>
          <a:lstStyle/>
          <a:p>
            <a:pPr algn="ctr"/>
            <a:r>
              <a:rPr lang="de-DE" sz="4000" kern="1200" dirty="0">
                <a:solidFill>
                  <a:srgbClr val="0070C0"/>
                </a:solidFill>
                <a:latin typeface="+mn-lt"/>
              </a:rPr>
              <a:t>Wir gestalten das Leben auf dem Land!</a:t>
            </a:r>
          </a:p>
        </p:txBody>
      </p:sp>
    </p:spTree>
    <p:extLst>
      <p:ext uri="{BB962C8B-B14F-4D97-AF65-F5344CB8AC3E}">
        <p14:creationId xmlns:p14="http://schemas.microsoft.com/office/powerpoint/2010/main" val="123272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Inhaltsplatzhalter 3" descr="Ein Bild, das Gras, draußen, Baum, Person enthält.&#10;&#10;Automatisch generierte Beschreibung">
            <a:extLst>
              <a:ext uri="{FF2B5EF4-FFF2-40B4-BE49-F238E27FC236}">
                <a16:creationId xmlns:a16="http://schemas.microsoft.com/office/drawing/2014/main" id="{6002E86B-67EF-47F0-A0B4-777022783A91}"/>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13162"/>
          <a:stretch>
            <a:fillRect/>
          </a:stretch>
        </p:blipFill>
        <p:spPr>
          <a:xfrm>
            <a:off x="503238" y="4681538"/>
            <a:ext cx="4635500" cy="2693987"/>
          </a:xfrm>
        </p:spPr>
      </p:pic>
      <p:pic>
        <p:nvPicPr>
          <p:cNvPr id="8196" name="Grafik 5" descr="Ein Bild, das Boden, draußen, Person, Gruppe enthält.&#10;&#10;Automatisch generierte Beschreibung">
            <a:extLst>
              <a:ext uri="{FF2B5EF4-FFF2-40B4-BE49-F238E27FC236}">
                <a16:creationId xmlns:a16="http://schemas.microsoft.com/office/drawing/2014/main" id="{9935B061-EBDD-447F-BF35-2874A72546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15907"/>
          <a:stretch>
            <a:fillRect/>
          </a:stretch>
        </p:blipFill>
        <p:spPr bwMode="auto">
          <a:xfrm>
            <a:off x="503238" y="1370013"/>
            <a:ext cx="89281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Grafik 7" descr="Ein Bild, das drinnen, Person, Fenster, Küche enthält.&#10;&#10;Automatisch generierte Beschreibung">
            <a:extLst>
              <a:ext uri="{FF2B5EF4-FFF2-40B4-BE49-F238E27FC236}">
                <a16:creationId xmlns:a16="http://schemas.microsoft.com/office/drawing/2014/main" id="{69E96E63-7662-4FB8-B353-9105531545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3213" y="4681538"/>
            <a:ext cx="4041775"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a:extLst>
              <a:ext uri="{FF2B5EF4-FFF2-40B4-BE49-F238E27FC236}">
                <a16:creationId xmlns:a16="http://schemas.microsoft.com/office/drawing/2014/main" id="{3B7A056C-10A6-4BA0-9943-DACCDCE18524}"/>
              </a:ext>
            </a:extLst>
          </p:cNvPr>
          <p:cNvSpPr>
            <a:spLocks noGrp="1"/>
          </p:cNvSpPr>
          <p:nvPr>
            <p:ph type="title"/>
          </p:nvPr>
        </p:nvSpPr>
        <p:spPr>
          <a:xfrm>
            <a:off x="696732" y="326071"/>
            <a:ext cx="5688632" cy="827943"/>
          </a:xfrm>
        </p:spPr>
        <p:txBody>
          <a:bodyPr/>
          <a:lstStyle/>
          <a:p>
            <a:pPr algn="ctr"/>
            <a:r>
              <a:rPr lang="de-DE" sz="4000" kern="1200" dirty="0">
                <a:solidFill>
                  <a:srgbClr val="0070C0"/>
                </a:solidFill>
                <a:latin typeface="+mn-lt"/>
              </a:rPr>
              <a:t>Was bei uns so los ist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6">
            <a:extLst>
              <a:ext uri="{FF2B5EF4-FFF2-40B4-BE49-F238E27FC236}">
                <a16:creationId xmlns:a16="http://schemas.microsoft.com/office/drawing/2014/main" id="{0E6472DA-0566-4834-A19F-17ADE005F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09"/>
          <a:stretch>
            <a:fillRect/>
          </a:stretch>
        </p:blipFill>
        <p:spPr bwMode="auto">
          <a:xfrm>
            <a:off x="5334000" y="1249363"/>
            <a:ext cx="471805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8">
            <a:extLst>
              <a:ext uri="{FF2B5EF4-FFF2-40B4-BE49-F238E27FC236}">
                <a16:creationId xmlns:a16="http://schemas.microsoft.com/office/drawing/2014/main" id="{B361737F-6D94-4F65-8DB4-5E0F5E870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228"/>
          <a:stretch>
            <a:fillRect/>
          </a:stretch>
        </p:blipFill>
        <p:spPr bwMode="auto">
          <a:xfrm>
            <a:off x="287338" y="4743450"/>
            <a:ext cx="4894262"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Inhaltsplatzhalter 5" descr="Ein Bild, das Person, Zelt, Outdoorobjekt enthält.&#10;&#10;Automatisch generierte Beschreibung">
            <a:extLst>
              <a:ext uri="{FF2B5EF4-FFF2-40B4-BE49-F238E27FC236}">
                <a16:creationId xmlns:a16="http://schemas.microsoft.com/office/drawing/2014/main" id="{DD73CD55-DAA4-466F-9899-FDC8E661310E}"/>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287338" y="1258888"/>
            <a:ext cx="4894262" cy="3360737"/>
          </a:xfrm>
        </p:spPr>
      </p:pic>
      <p:pic>
        <p:nvPicPr>
          <p:cNvPr id="10246" name="Grafik 9" descr="Ein Bild, das draußen enthält.&#10;&#10;Automatisch generierte Beschreibung">
            <a:extLst>
              <a:ext uri="{FF2B5EF4-FFF2-40B4-BE49-F238E27FC236}">
                <a16:creationId xmlns:a16="http://schemas.microsoft.com/office/drawing/2014/main" id="{2C0371D6-BCEE-4C6E-8690-147209336A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920" b="11507"/>
          <a:stretch>
            <a:fillRect/>
          </a:stretch>
        </p:blipFill>
        <p:spPr bwMode="auto">
          <a:xfrm>
            <a:off x="5321300" y="4721225"/>
            <a:ext cx="4789488"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
            <a:extLst>
              <a:ext uri="{FF2B5EF4-FFF2-40B4-BE49-F238E27FC236}">
                <a16:creationId xmlns:a16="http://schemas.microsoft.com/office/drawing/2014/main" id="{D05CED3A-C634-4C2F-BC5D-56C32D22B79B}"/>
              </a:ext>
            </a:extLst>
          </p:cNvPr>
          <p:cNvSpPr>
            <a:spLocks noGrp="1"/>
          </p:cNvSpPr>
          <p:nvPr>
            <p:ph type="title"/>
          </p:nvPr>
        </p:nvSpPr>
        <p:spPr>
          <a:xfrm>
            <a:off x="696732" y="326071"/>
            <a:ext cx="5688632" cy="827943"/>
          </a:xfrm>
        </p:spPr>
        <p:txBody>
          <a:bodyPr/>
          <a:lstStyle/>
          <a:p>
            <a:pPr algn="ctr"/>
            <a:r>
              <a:rPr lang="de-DE" sz="4000" kern="1200" dirty="0">
                <a:solidFill>
                  <a:srgbClr val="0070C0"/>
                </a:solidFill>
                <a:latin typeface="+mn-lt"/>
              </a:rPr>
              <a:t>Spaß und Gesellschaft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Inhaltsplatzhalter 4" descr="Ein Bild, das Decke, Person, drinnen, Personen enthält.&#10;&#10;Automatisch generierte Beschreibung">
            <a:extLst>
              <a:ext uri="{FF2B5EF4-FFF2-40B4-BE49-F238E27FC236}">
                <a16:creationId xmlns:a16="http://schemas.microsoft.com/office/drawing/2014/main" id="{1D4E587F-054D-4E60-B0A4-F1E24134EDBE}"/>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25513"/>
          <a:stretch>
            <a:fillRect/>
          </a:stretch>
        </p:blipFill>
        <p:spPr>
          <a:xfrm>
            <a:off x="331789" y="1309688"/>
            <a:ext cx="5428604" cy="2696571"/>
          </a:xfrm>
        </p:spPr>
      </p:pic>
      <p:pic>
        <p:nvPicPr>
          <p:cNvPr id="11268" name="Grafik 6">
            <a:extLst>
              <a:ext uri="{FF2B5EF4-FFF2-40B4-BE49-F238E27FC236}">
                <a16:creationId xmlns:a16="http://schemas.microsoft.com/office/drawing/2014/main" id="{71024A12-49EA-478D-A162-1A1A07BC08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8424" y="1969346"/>
            <a:ext cx="3519118" cy="469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Inhaltsplatzhalter 4" descr="Ein Bild, das Person, draußen, Personen, Gruppe enthält.&#10;&#10;Automatisch generierte Beschreibung">
            <a:extLst>
              <a:ext uri="{FF2B5EF4-FFF2-40B4-BE49-F238E27FC236}">
                <a16:creationId xmlns:a16="http://schemas.microsoft.com/office/drawing/2014/main" id="{5A0870F5-4322-4C90-A0A7-1097CE6A21B1}"/>
              </a:ext>
            </a:extLst>
          </p:cNvPr>
          <p:cNvPicPr>
            <a:picLocks noChangeAspect="1"/>
          </p:cNvPicPr>
          <p:nvPr/>
        </p:nvPicPr>
        <p:blipFill>
          <a:blip r:embed="rId5" cstate="print">
            <a:extLst>
              <a:ext uri="{28A0092B-C50C-407E-A947-70E740481C1C}">
                <a14:useLocalDpi xmlns:a14="http://schemas.microsoft.com/office/drawing/2010/main" val="0"/>
              </a:ext>
            </a:extLst>
          </a:blip>
          <a:srcRect t="23294"/>
          <a:stretch>
            <a:fillRect/>
          </a:stretch>
        </p:blipFill>
        <p:spPr bwMode="auto">
          <a:xfrm>
            <a:off x="319088" y="4235450"/>
            <a:ext cx="5441304" cy="3144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el 1">
            <a:extLst>
              <a:ext uri="{FF2B5EF4-FFF2-40B4-BE49-F238E27FC236}">
                <a16:creationId xmlns:a16="http://schemas.microsoft.com/office/drawing/2014/main" id="{1592C302-EA4C-45AA-9C6A-CF98D55E1707}"/>
              </a:ext>
            </a:extLst>
          </p:cNvPr>
          <p:cNvSpPr>
            <a:spLocks noGrp="1"/>
          </p:cNvSpPr>
          <p:nvPr>
            <p:ph type="title"/>
          </p:nvPr>
        </p:nvSpPr>
        <p:spPr>
          <a:xfrm>
            <a:off x="696731" y="326071"/>
            <a:ext cx="5832475" cy="955042"/>
          </a:xfrm>
        </p:spPr>
        <p:txBody>
          <a:bodyPr/>
          <a:lstStyle/>
          <a:p>
            <a:pPr algn="ctr"/>
            <a:r>
              <a:rPr lang="de-DE" sz="4000" kern="1200" dirty="0">
                <a:solidFill>
                  <a:srgbClr val="0070C0"/>
                </a:solidFill>
                <a:latin typeface="+mn-lt"/>
              </a:rPr>
              <a:t>Fachliche und persönliche Weiterbildungen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Grafik 9" descr="Ein Bild, das Person, draußen, Personen enthält.&#10;&#10;Automatisch generierte Beschreibung">
            <a:extLst>
              <a:ext uri="{FF2B5EF4-FFF2-40B4-BE49-F238E27FC236}">
                <a16:creationId xmlns:a16="http://schemas.microsoft.com/office/drawing/2014/main" id="{FC163265-7BE9-490D-A54C-2FBD2ED290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373" y="3028611"/>
            <a:ext cx="5832475" cy="4374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Grafik 6" descr="Ein Bild, das Person, Gebäude, draußen, Gruppe enthält.&#10;&#10;Automatisch generierte Beschreibung">
            <a:extLst>
              <a:ext uri="{FF2B5EF4-FFF2-40B4-BE49-F238E27FC236}">
                <a16:creationId xmlns:a16="http://schemas.microsoft.com/office/drawing/2014/main" id="{45532DAC-75E9-4E38-85FD-893A5DA0FA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075" y="1403350"/>
            <a:ext cx="4802530" cy="460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40FFF9F5-1F07-4D7C-8FED-8ADB73CB6600}"/>
              </a:ext>
            </a:extLst>
          </p:cNvPr>
          <p:cNvSpPr txBox="1">
            <a:spLocks/>
          </p:cNvSpPr>
          <p:nvPr/>
        </p:nvSpPr>
        <p:spPr bwMode="auto">
          <a:xfrm>
            <a:off x="696731" y="326071"/>
            <a:ext cx="5832475" cy="955042"/>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a:solidFill>
                  <a:srgbClr val="0070C0"/>
                </a:solidFill>
                <a:latin typeface="+mn-lt"/>
              </a:rPr>
              <a:t>Fachliche und persönliche Weiterbildungen</a:t>
            </a:r>
            <a:endParaRPr lang="de-DE" sz="4000" kern="1200" dirty="0">
              <a:solidFill>
                <a:srgbClr val="0070C0"/>
              </a:solidFill>
              <a:latin typeface="+mn-lt"/>
            </a:endParaRPr>
          </a:p>
        </p:txBody>
      </p:sp>
    </p:spTree>
  </p:cSld>
  <p:clrMapOvr>
    <a:masterClrMapping/>
  </p:clrMapOvr>
</p:sld>
</file>

<file path=ppt/theme/theme1.xml><?xml version="1.0" encoding="utf-8"?>
<a:theme xmlns:a="http://schemas.openxmlformats.org/drawingml/2006/main" name="Larissa-Design">
  <a:themeElements>
    <a:clrScheme name="Larissa-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Design">
      <a:majorFont>
        <a:latin typeface="MetaPlusBold-Roman"/>
        <a:ea typeface=""/>
        <a:cs typeface="Arial"/>
      </a:majorFont>
      <a:minorFont>
        <a:latin typeface="Meta-Light"/>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Meta-Light" pitchFamily="32"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Meta-Light" pitchFamily="32" charset="0"/>
            <a:cs typeface="Arial" charset="0"/>
          </a:defRPr>
        </a:defPPr>
      </a:lstStyle>
    </a:lnDef>
  </a:objectDefaults>
  <a:extraClrSchemeLst>
    <a:extraClrScheme>
      <a:clrScheme name="Larissa-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42AD8B369F35C4D8689067213CC99F2" ma:contentTypeVersion="15" ma:contentTypeDescription="Ein neues Dokument erstellen." ma:contentTypeScope="" ma:versionID="e33f5e934ec5dc9b5265eac01c9aecfc">
  <xsd:schema xmlns:xsd="http://www.w3.org/2001/XMLSchema" xmlns:xs="http://www.w3.org/2001/XMLSchema" xmlns:p="http://schemas.microsoft.com/office/2006/metadata/properties" xmlns:ns2="1766590a-f36f-4536-b72b-a91d723d5de6" xmlns:ns3="f4f575b4-f3aa-45b7-9e97-5fe7de163162" targetNamespace="http://schemas.microsoft.com/office/2006/metadata/properties" ma:root="true" ma:fieldsID="513cddda59a65e946e9190c00d6a674e" ns2:_="" ns3:_="">
    <xsd:import namespace="1766590a-f36f-4536-b72b-a91d723d5de6"/>
    <xsd:import namespace="f4f575b4-f3aa-45b7-9e97-5fe7de16316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66590a-f36f-4536-b72b-a91d723d5d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426481e3-7499-43d9-9b37-fcb7f55b351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f575b4-f3aa-45b7-9e97-5fe7de16316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c6582da-9750-40dc-9800-4f5d0a6a4503}" ma:internalName="TaxCatchAll" ma:showField="CatchAllData" ma:web="f4f575b4-f3aa-45b7-9e97-5fe7de16316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DA8FED-E32E-4EB1-9468-16380605E956}"/>
</file>

<file path=customXml/itemProps2.xml><?xml version="1.0" encoding="utf-8"?>
<ds:datastoreItem xmlns:ds="http://schemas.openxmlformats.org/officeDocument/2006/customXml" ds:itemID="{36013C0C-61EF-4D80-8CD3-74331BC49523}"/>
</file>

<file path=docProps/app.xml><?xml version="1.0" encoding="utf-8"?>
<Properties xmlns="http://schemas.openxmlformats.org/officeDocument/2006/extended-properties" xmlns:vt="http://schemas.openxmlformats.org/officeDocument/2006/docPropsVTypes">
  <Template/>
  <TotalTime>0</TotalTime>
  <Words>3627</Words>
  <Application>Microsoft Office PowerPoint</Application>
  <PresentationFormat>Benutzerdefiniert</PresentationFormat>
  <Paragraphs>350</Paragraphs>
  <Slides>44</Slides>
  <Notes>36</Notes>
  <HiddenSlides>1</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44</vt:i4>
      </vt:variant>
    </vt:vector>
  </HeadingPairs>
  <TitlesOfParts>
    <vt:vector size="49" baseType="lpstr">
      <vt:lpstr>Arial</vt:lpstr>
      <vt:lpstr>Meta-Light</vt:lpstr>
      <vt:lpstr>MetaPlusBold-Roman</vt:lpstr>
      <vt:lpstr>Times New Roman</vt:lpstr>
      <vt:lpstr>Larissa-Design</vt:lpstr>
      <vt:lpstr>PowerPoint-Präsentation</vt:lpstr>
      <vt:lpstr>BJB – was ist das?</vt:lpstr>
      <vt:lpstr>PowerPoint-Präsentation</vt:lpstr>
      <vt:lpstr>Unser Jahresmotto</vt:lpstr>
      <vt:lpstr>Wir gestalten das Leben auf dem Land!</vt:lpstr>
      <vt:lpstr>Was bei uns so los ist ;)</vt:lpstr>
      <vt:lpstr>Spaß und Gesellschaft</vt:lpstr>
      <vt:lpstr>Fachliche und persönliche Weiterbildungen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Wir bieten</vt:lpstr>
      <vt:lpstr>Aufbau der BJB e. V.</vt:lpstr>
      <vt:lpstr>Aufbau der BJB e. V.</vt:lpstr>
      <vt:lpstr>PowerPoint-Präsentation</vt:lpstr>
      <vt:lpstr>Landesvorstand</vt:lpstr>
      <vt:lpstr>Landesvorstand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dc:title>
  <dc:creator>Sami Hlava</dc:creator>
  <cp:lastModifiedBy>Isabella Karl</cp:lastModifiedBy>
  <cp:revision>386</cp:revision>
  <cp:lastPrinted>1601-01-01T00:00:00Z</cp:lastPrinted>
  <dcterms:created xsi:type="dcterms:W3CDTF">2009-04-24T15:59:23Z</dcterms:created>
  <dcterms:modified xsi:type="dcterms:W3CDTF">2021-06-18T11:59:25Z</dcterms:modified>
</cp:coreProperties>
</file>